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23"/>
  </p:notesMasterIdLst>
  <p:handoutMasterIdLst>
    <p:handoutMasterId r:id="rId24"/>
  </p:handoutMasterIdLst>
  <p:sldIdLst>
    <p:sldId id="807" r:id="rId2"/>
    <p:sldId id="1064" r:id="rId3"/>
    <p:sldId id="1028" r:id="rId4"/>
    <p:sldId id="809" r:id="rId5"/>
    <p:sldId id="1065" r:id="rId6"/>
    <p:sldId id="1066" r:id="rId7"/>
    <p:sldId id="1068" r:id="rId8"/>
    <p:sldId id="1067" r:id="rId9"/>
    <p:sldId id="1063" r:id="rId10"/>
    <p:sldId id="1024" r:id="rId11"/>
    <p:sldId id="1025" r:id="rId12"/>
    <p:sldId id="811" r:id="rId13"/>
    <p:sldId id="810" r:id="rId14"/>
    <p:sldId id="1026" r:id="rId15"/>
    <p:sldId id="1027" r:id="rId16"/>
    <p:sldId id="1070" r:id="rId17"/>
    <p:sldId id="1071" r:id="rId18"/>
    <p:sldId id="1072" r:id="rId19"/>
    <p:sldId id="1074" r:id="rId20"/>
    <p:sldId id="920" r:id="rId21"/>
    <p:sldId id="1059" r:id="rId22"/>
  </p:sldIdLst>
  <p:sldSz cx="12192000" cy="6858000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266643"/>
    <a:srgbClr val="49A6D4"/>
    <a:srgbClr val="B18E35"/>
    <a:srgbClr val="D05F2D"/>
    <a:srgbClr val="FFFFFF"/>
    <a:srgbClr val="FF00FF"/>
    <a:srgbClr val="7C5385"/>
    <a:srgbClr val="77AB41"/>
    <a:srgbClr val="B32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1686" autoAdjust="0"/>
  </p:normalViewPr>
  <p:slideViewPr>
    <p:cSldViewPr snapToGrid="0">
      <p:cViewPr varScale="1">
        <p:scale>
          <a:sx n="107" d="100"/>
          <a:sy n="107" d="100"/>
        </p:scale>
        <p:origin x="96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006802-B298-46B6-BA13-0F15E19115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09666-E4F4-454F-AC6C-0A435E1FE5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6E4FDBE-4380-458F-92E2-060177105A82}" type="datetimeFigureOut">
              <a:rPr lang="id-ID"/>
              <a:pPr>
                <a:defRPr/>
              </a:pPr>
              <a:t>06/06/2022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C6160-F52D-42BB-B1F8-AD4EFC6288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F0F56-2A42-43E6-8809-B95941780E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013FF5E2-A35D-48AB-88FD-8495C4483744}" type="slidenum">
              <a:rPr lang="zh-TW" altLang="id-ID"/>
              <a:pPr>
                <a:defRPr/>
              </a:pPr>
              <a:t>‹#›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6EBF86-0FD1-4553-BF17-8A07D6D35A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625D9-1465-4E04-A726-CA595EC647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0391F79-ECD0-49F3-80F2-8A76B96B72C9}" type="datetimeFigureOut">
              <a:rPr lang="id-ID"/>
              <a:pPr>
                <a:defRPr/>
              </a:pPr>
              <a:t>06/06/2022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73D040A-476E-41CF-AC3C-200F6B7AF6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B77FC16-5BC6-42E0-9277-861D55D1A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6E410-438C-4B58-9C2E-53ACF1E844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6A486-B08C-4918-806B-EC4350322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029F58E9-F467-403B-8C6D-9A8C789358E8}" type="slidenum">
              <a:rPr lang="zh-TW" altLang="id-ID"/>
              <a:pPr>
                <a:defRPr/>
              </a:pPr>
              <a:t>‹#›</a:t>
            </a:fld>
            <a:endParaRPr lang="id-ID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69CC1D-64E8-4BEC-9AC4-5549F2710E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FE3647F-8EA4-4DB4-A1BA-F892786607DC}"/>
              </a:ext>
            </a:extLst>
          </p:cNvPr>
          <p:cNvSpPr/>
          <p:nvPr userDrawn="1"/>
        </p:nvSpPr>
        <p:spPr>
          <a:xfrm>
            <a:off x="296863" y="2520950"/>
            <a:ext cx="2471737" cy="2471738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AA3820D-273F-4ED3-BFAC-55145A851FEF}"/>
              </a:ext>
            </a:extLst>
          </p:cNvPr>
          <p:cNvSpPr/>
          <p:nvPr userDrawn="1"/>
        </p:nvSpPr>
        <p:spPr>
          <a:xfrm>
            <a:off x="1101725" y="1516063"/>
            <a:ext cx="2471738" cy="2471737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2A4E691-E284-47BD-B8E9-2F0B4B1346C2}"/>
              </a:ext>
            </a:extLst>
          </p:cNvPr>
          <p:cNvSpPr/>
          <p:nvPr userDrawn="1"/>
        </p:nvSpPr>
        <p:spPr>
          <a:xfrm>
            <a:off x="0" y="5816600"/>
            <a:ext cx="12192000" cy="10414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93988" y="2349039"/>
            <a:ext cx="6974011" cy="11609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93988" y="3817688"/>
            <a:ext cx="6974011" cy="685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84159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3A91EA4D-FAD9-4833-96FA-C2B1E64C41D7}"/>
              </a:ext>
            </a:extLst>
          </p:cNvPr>
          <p:cNvCxnSpPr>
            <a:cxnSpLocks/>
          </p:cNvCxnSpPr>
          <p:nvPr userDrawn="1"/>
        </p:nvCxnSpPr>
        <p:spPr>
          <a:xfrm>
            <a:off x="1276350" y="990600"/>
            <a:ext cx="10077450" cy="0"/>
          </a:xfrm>
          <a:prstGeom prst="line">
            <a:avLst/>
          </a:prstGeom>
          <a:ln w="6350">
            <a:solidFill>
              <a:srgbClr val="7F7F7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3">
            <a:extLst>
              <a:ext uri="{FF2B5EF4-FFF2-40B4-BE49-F238E27FC236}">
                <a16:creationId xmlns:a16="http://schemas.microsoft.com/office/drawing/2014/main" id="{FD3047A2-4A12-4B3D-B4B9-62F1158A6CFE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11687175" y="6532563"/>
            <a:ext cx="5048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id="{227D3E5B-B17B-4577-83DB-A6EA3498EB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76075" y="6521450"/>
            <a:ext cx="43656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EC486492-4B25-46BB-B51E-198F5564C18A}" type="slidenum">
              <a:rPr lang="zh-CN" altLang="en-US" sz="1200" smtClean="0">
                <a:solidFill>
                  <a:srgbClr val="FFFFFF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 sz="1200">
              <a:solidFill>
                <a:srgbClr val="FFFFFF"/>
              </a:solidFill>
              <a:latin typeface="Consolas" panose="020B0609020204030204" pitchFamily="49" charset="0"/>
              <a:ea typeface="Noto Sans TC" panose="020B05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ts val="4000"/>
              </a:lnSpc>
              <a:spcBef>
                <a:spcPts val="1200"/>
              </a:spcBef>
              <a:defRPr sz="28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  <a:lvl2pPr marL="896938" indent="-439738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4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2pPr>
            <a:lvl3pPr>
              <a:lnSpc>
                <a:spcPts val="3200"/>
              </a:lnSpc>
              <a:spcBef>
                <a:spcPts val="600"/>
              </a:spcBef>
              <a:defRPr sz="20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3pPr>
            <a:lvl4pPr>
              <a:defRPr sz="18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4pPr>
            <a:lvl5pPr>
              <a:defRPr sz="16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4978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AC3FA18D-F8F1-4762-A1AF-B230BAB244AD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11687175" y="6532563"/>
            <a:ext cx="5048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6D901F15-32D0-4DAD-9193-3DC3BD1BE6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76075" y="6521450"/>
            <a:ext cx="43656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DC43A098-93AD-4EBC-B555-5D0F541148E6}" type="slidenum">
              <a:rPr lang="zh-CN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 sz="1200">
              <a:solidFill>
                <a:srgbClr val="FFFFFF"/>
              </a:solidFill>
              <a:latin typeface="Arial" panose="020B0604020202020204" pitchFamily="34" charset="0"/>
              <a:ea typeface="印品黑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6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EA5C04D-A5E7-4A8D-9F0C-F2C8D10A28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10938"/>
      </p:ext>
    </p:extLst>
  </p:cSld>
  <p:clrMapOvr>
    <a:masterClrMapping/>
  </p:clrMapOvr>
  <p:transition spd="slow" advClick="0" advTm="10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DC862E-BDD5-4770-AC85-FE165DF2B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398A-63F9-4EF1-8D51-2FE81F42B73B}" type="datetimeFigureOut">
              <a:rPr lang="en-US" altLang="zh-TW"/>
              <a:pPr>
                <a:defRPr/>
              </a:pPr>
              <a:t>6/6/2022</a:t>
            </a:fld>
            <a:endParaRPr lang="en-US" altLang="zh-TW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CA1837CB-7C0F-44D2-84C7-E36A5A7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A5232C7-CE1E-4E28-8711-CF1D781C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786F5-DB03-46B8-9122-B320DEC1C8E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103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EA5C04D-A5E7-4A8D-9F0C-F2C8D10A28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9">
            <a:extLst>
              <a:ext uri="{FF2B5EF4-FFF2-40B4-BE49-F238E27FC236}">
                <a16:creationId xmlns:a16="http://schemas.microsoft.com/office/drawing/2014/main" id="{F813B169-1F95-4F92-9314-38FED5AE7F4C}"/>
              </a:ext>
            </a:extLst>
          </p:cNvPr>
          <p:cNvCxnSpPr>
            <a:cxnSpLocks/>
          </p:cNvCxnSpPr>
          <p:nvPr userDrawn="1"/>
        </p:nvCxnSpPr>
        <p:spPr>
          <a:xfrm>
            <a:off x="1276350" y="990600"/>
            <a:ext cx="10077450" cy="0"/>
          </a:xfrm>
          <a:prstGeom prst="line">
            <a:avLst/>
          </a:prstGeom>
          <a:ln w="6350">
            <a:solidFill>
              <a:srgbClr val="7F7F7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標題 1">
            <a:extLst>
              <a:ext uri="{FF2B5EF4-FFF2-40B4-BE49-F238E27FC236}">
                <a16:creationId xmlns:a16="http://schemas.microsoft.com/office/drawing/2014/main" id="{7319F838-31BB-499E-8CAA-BC78BC4E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00B0F0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14B815E-B5D5-4C71-9CE3-66BA6C813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ts val="4000"/>
              </a:lnSpc>
              <a:spcBef>
                <a:spcPts val="1200"/>
              </a:spcBef>
              <a:defRPr sz="28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  <a:lvl2pPr marL="896938" indent="-439738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2pPr>
            <a:lvl3pPr>
              <a:lnSpc>
                <a:spcPts val="3200"/>
              </a:lnSpc>
              <a:spcBef>
                <a:spcPts val="600"/>
              </a:spcBef>
              <a:defRPr sz="20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27840021"/>
      </p:ext>
    </p:extLst>
  </p:cSld>
  <p:clrMapOvr>
    <a:masterClrMapping/>
  </p:clrMapOvr>
  <p:transition spd="slow" advClick="0" advTm="10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>
            <a:extLst>
              <a:ext uri="{FF2B5EF4-FFF2-40B4-BE49-F238E27FC236}">
                <a16:creationId xmlns:a16="http://schemas.microsoft.com/office/drawing/2014/main" id="{9E8BB421-1FC3-418D-8F57-5244AAAF6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287338"/>
            <a:ext cx="100758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123" name="文字版面配置區 2">
            <a:extLst>
              <a:ext uri="{FF2B5EF4-FFF2-40B4-BE49-F238E27FC236}">
                <a16:creationId xmlns:a16="http://schemas.microsoft.com/office/drawing/2014/main" id="{A36348FD-6DFD-47AA-B29D-7C7411643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079500"/>
            <a:ext cx="1137285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7" r:id="rId4"/>
    <p:sldLayoutId id="2147483868" r:id="rId5"/>
    <p:sldLayoutId id="2147483869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zh-TW" altLang="en-US" sz="3600" kern="1200">
          <a:solidFill>
            <a:srgbClr val="7F7F7F"/>
          </a:solidFill>
          <a:latin typeface="Consolas" panose="020B0609020204030204" pitchFamily="49" charset="0"/>
          <a:ea typeface="Noto Sans TC" panose="020B0500000000000000" pitchFamily="34" charset="-12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9pPr>
    </p:titleStyle>
    <p:bodyStyle>
      <a:lvl1pPr marL="449263" indent="-449263" algn="l" rtl="0" eaLnBrk="0" fontAlgn="base" hangingPunct="0">
        <a:lnSpc>
          <a:spcPts val="36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nsolas" panose="020B0609020204030204" pitchFamily="49" charset="0"/>
          <a:ea typeface="Noto Sans TC" panose="020B0500000000000000" pitchFamily="34" charset="-120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nsolas" panose="020B0609020204030204" pitchFamily="49" charset="0"/>
          <a:ea typeface="Noto Sans TC" panose="020B0500000000000000" pitchFamily="34" charset="-120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nsolas" panose="020B0609020204030204" pitchFamily="49" charset="0"/>
          <a:ea typeface="Noto Sans TC" panose="020B0500000000000000" pitchFamily="34" charset="-120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onsolas" panose="020B0609020204030204" pitchFamily="49" charset="0"/>
          <a:ea typeface="Noto Sans TC" panose="020B0500000000000000" pitchFamily="34" charset="-120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onsolas" panose="020B0609020204030204" pitchFamily="49" charset="0"/>
          <a:ea typeface="Noto Sans TC" panose="020B0500000000000000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x543.com/debugger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cc.idv.tw/confusion-matrix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eachablemachine.withgoogl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C7FAE3F-473D-4EC5-BC68-678B7D6DD349}"/>
              </a:ext>
            </a:extLst>
          </p:cNvPr>
          <p:cNvCxnSpPr>
            <a:cxnSpLocks/>
          </p:cNvCxnSpPr>
          <p:nvPr/>
        </p:nvCxnSpPr>
        <p:spPr>
          <a:xfrm>
            <a:off x="3693989" y="3618568"/>
            <a:ext cx="7528193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9E236B32-2967-4DBA-88B6-CCDEF68F29F5}"/>
              </a:ext>
            </a:extLst>
          </p:cNvPr>
          <p:cNvSpPr/>
          <p:nvPr/>
        </p:nvSpPr>
        <p:spPr>
          <a:xfrm>
            <a:off x="6035317" y="4374695"/>
            <a:ext cx="2997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spc="300">
                <a:solidFill>
                  <a:srgbClr val="FFFFFF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賴秉樑 </a:t>
            </a:r>
            <a:r>
              <a:rPr lang="en-US" altLang="zh-TW" sz="2400" spc="300" dirty="0">
                <a:solidFill>
                  <a:srgbClr val="FFFFFF"/>
                </a:solidFill>
                <a:latin typeface="Consolas" panose="020B0609020204030204" pitchFamily="49" charset="0"/>
                <a:ea typeface="Noto Sans CJK TC Regular" panose="020B0500000000000000" pitchFamily="34" charset="-120"/>
              </a:rPr>
              <a:t>debugger</a:t>
            </a:r>
            <a:endParaRPr lang="zh-TW" altLang="en-US" sz="2400" spc="300">
              <a:solidFill>
                <a:srgbClr val="FFFFFF"/>
              </a:solidFill>
              <a:latin typeface="Consolas" panose="020B0609020204030204" pitchFamily="49" charset="0"/>
              <a:ea typeface="Noto Sans CJK TC Regular" panose="020B0500000000000000" pitchFamily="34" charset="-120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F72C1367-7420-4730-B6F5-AEEB8A373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0188" y="2570670"/>
            <a:ext cx="7528194" cy="1042807"/>
          </a:xfrm>
        </p:spPr>
        <p:txBody>
          <a:bodyPr anchor="ctr"/>
          <a:lstStyle/>
          <a:p>
            <a:r>
              <a:rPr lang="en-US" altLang="zh-TW" sz="3200" b="0">
                <a:solidFill>
                  <a:srgbClr val="FFFF00"/>
                </a:solidFill>
                <a:latin typeface="Consolas" panose="020B0609020204030204" pitchFamily="49" charset="0"/>
              </a:rPr>
              <a:t>Chapter 4</a:t>
            </a:r>
            <a:r>
              <a:rPr lang="zh-TW" altLang="en-US" sz="3200" b="0">
                <a:solidFill>
                  <a:srgbClr val="FFFF00"/>
                </a:solidFill>
                <a:latin typeface="Consolas" panose="020B0609020204030204" pitchFamily="49" charset="0"/>
              </a:rPr>
              <a:t>：</a:t>
            </a:r>
            <a:r>
              <a:rPr lang="en-US" altLang="zh-TW" sz="3200" b="0">
                <a:solidFill>
                  <a:srgbClr val="FFFF00"/>
                </a:solidFill>
                <a:latin typeface="Consolas" panose="020B0609020204030204" pitchFamily="49" charset="0"/>
              </a:rPr>
              <a:t>TM</a:t>
            </a:r>
            <a:r>
              <a:rPr lang="zh-TW" altLang="en-US" sz="3200" b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0">
                <a:solidFill>
                  <a:srgbClr val="FFFF00"/>
                </a:solidFill>
                <a:latin typeface="Consolas" panose="020B0609020204030204" pitchFamily="49" charset="0"/>
              </a:rPr>
              <a:t>X</a:t>
            </a:r>
            <a:r>
              <a:rPr lang="zh-TW" altLang="en-US" sz="3200" b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0">
                <a:solidFill>
                  <a:srgbClr val="FFFF00"/>
                </a:solidFill>
                <a:latin typeface="Consolas" panose="020B0609020204030204" pitchFamily="49" charset="0"/>
              </a:rPr>
              <a:t>Confusion Matrix</a:t>
            </a:r>
            <a:endParaRPr lang="zh-TW" altLang="en-US" sz="3200" b="0" dirty="0">
              <a:solidFill>
                <a:srgbClr val="FFFF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190885B-4689-4329-A4EC-3736C9AF766C}"/>
              </a:ext>
            </a:extLst>
          </p:cNvPr>
          <p:cNvSpPr/>
          <p:nvPr/>
        </p:nvSpPr>
        <p:spPr>
          <a:xfrm>
            <a:off x="6832811" y="4817180"/>
            <a:ext cx="1402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600" spc="300" dirty="0">
                <a:solidFill>
                  <a:srgbClr val="FFFFFF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學院創辦人</a:t>
            </a:r>
            <a:endParaRPr lang="zh-TW" altLang="en-US" sz="1600" spc="300" dirty="0">
              <a:solidFill>
                <a:srgbClr val="FFFFFF"/>
              </a:solidFill>
              <a:latin typeface="Consolas" panose="020B0609020204030204" pitchFamily="49" charset="0"/>
              <a:ea typeface="Noto Sans CJK TC Regular" panose="020B0500000000000000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6C2D36BD-CF1E-4DAE-8453-BE27A8408327}"/>
              </a:ext>
            </a:extLst>
          </p:cNvPr>
          <p:cNvGrpSpPr/>
          <p:nvPr/>
        </p:nvGrpSpPr>
        <p:grpSpPr>
          <a:xfrm>
            <a:off x="4516805" y="6043481"/>
            <a:ext cx="3262432" cy="694179"/>
            <a:chOff x="4516805" y="5988065"/>
            <a:chExt cx="3262432" cy="694179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0D00D9DC-CBA3-4953-99C1-C26B23885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16805" y="5988065"/>
              <a:ext cx="1051340" cy="402936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560F262-81FB-46E3-A9BC-C9DB2F20DCBF}"/>
                </a:ext>
              </a:extLst>
            </p:cNvPr>
            <p:cNvSpPr/>
            <p:nvPr/>
          </p:nvSpPr>
          <p:spPr>
            <a:xfrm>
              <a:off x="5566925" y="6052003"/>
              <a:ext cx="210826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200" spc="300">
                  <a:solidFill>
                    <a:srgbClr val="FFFFFF"/>
                  </a:solidFill>
                  <a:latin typeface="Noto Sans CJK TC Light" panose="020B0300000000000000" pitchFamily="34" charset="-120"/>
                  <a:ea typeface="Noto Sans CJK TC Light" panose="020B0300000000000000" pitchFamily="34" charset="-120"/>
                </a:rPr>
                <a:t>極限翻轉學院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EFA5F29-9D0B-46D4-9BC4-2ED23B529299}"/>
                </a:ext>
              </a:extLst>
            </p:cNvPr>
            <p:cNvSpPr/>
            <p:nvPr/>
          </p:nvSpPr>
          <p:spPr>
            <a:xfrm>
              <a:off x="4516805" y="6374467"/>
              <a:ext cx="32624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400" spc="1000">
                  <a:solidFill>
                    <a:srgbClr val="FFFFFF"/>
                  </a:solidFill>
                  <a:latin typeface="Noto Sans CJK TC Light" panose="020B0300000000000000" pitchFamily="34" charset="-120"/>
                  <a:ea typeface="Noto Sans CJK TC Light" panose="020B0300000000000000" pitchFamily="34" charset="-120"/>
                </a:rPr>
                <a:t>青少年與兒童程式教育</a:t>
              </a:r>
              <a:endParaRPr lang="en-US" altLang="zh-TW" sz="1400" spc="1000" dirty="0">
                <a:solidFill>
                  <a:srgbClr val="FFFFFF"/>
                </a:solidFill>
                <a:latin typeface="Noto Sans CJK TC Light" panose="020B0300000000000000" pitchFamily="34" charset="-120"/>
                <a:ea typeface="Noto Sans CJK TC Light" panose="020B0300000000000000" pitchFamily="34" charset="-120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2E2C412F-F526-482B-AECA-6373FDC6A89E}"/>
              </a:ext>
            </a:extLst>
          </p:cNvPr>
          <p:cNvSpPr/>
          <p:nvPr/>
        </p:nvSpPr>
        <p:spPr>
          <a:xfrm>
            <a:off x="5066244" y="5253169"/>
            <a:ext cx="4783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rgbClr val="FFFFFF"/>
                </a:solidFill>
                <a:latin typeface="Consolas" panose="020B0609020204030204" pitchFamily="49" charset="0"/>
                <a:ea typeface="Noto Sans CJK TC Regular" panose="020B0500000000000000" pitchFamily="34" charset="-120"/>
              </a:rPr>
              <a:t>課程網址</a:t>
            </a:r>
            <a:r>
              <a:rPr lang="zh-TW" altLang="en-US">
                <a:solidFill>
                  <a:srgbClr val="FFFFFF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     </a:t>
            </a:r>
            <a:r>
              <a:rPr lang="en-US" altLang="zh-TW">
                <a:solidFill>
                  <a:schemeClr val="bg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https://max543.com/debugger</a:t>
            </a:r>
            <a:endParaRPr lang="zh-TW" altLang="en-US">
              <a:solidFill>
                <a:schemeClr val="bg1"/>
              </a:solidFill>
              <a:latin typeface="Consolas" panose="020B0609020204030204" pitchFamily="49" charset="0"/>
              <a:ea typeface="Noto Sans CJK TC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0897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87D9EA-1684-4E7A-9E4B-CC42AEEE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Noto Sans TC" panose="020B0500000000000000" pitchFamily="34" charset="-120"/>
              </a:rPr>
              <a:t>一般型的 </a:t>
            </a:r>
            <a:r>
              <a:rPr lang="en-US" altLang="zh-TW">
                <a:ea typeface="Noto Sans TC" panose="020B0500000000000000" pitchFamily="34" charset="-120"/>
              </a:rPr>
              <a:t>Confusion Matrix</a:t>
            </a:r>
            <a:r>
              <a:rPr lang="zh-TW" altLang="en-US">
                <a:ea typeface="Noto Sans TC" panose="020B0500000000000000" pitchFamily="34" charset="-120"/>
              </a:rPr>
              <a:t> </a:t>
            </a:r>
            <a:r>
              <a:rPr lang="en-US" altLang="zh-TW" sz="2400">
                <a:ea typeface="Noto Sans TC" panose="020B0500000000000000" pitchFamily="34" charset="-120"/>
              </a:rPr>
              <a:t>(1/2)</a:t>
            </a:r>
            <a:endParaRPr lang="zh-TW" altLang="en-US">
              <a:ea typeface="Noto Sans TC" panose="020B0500000000000000" pitchFamily="34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716B1F4-43FC-4F04-80CC-7A94E12DFD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708167"/>
              </p:ext>
            </p:extLst>
          </p:nvPr>
        </p:nvGraphicFramePr>
        <p:xfrm>
          <a:off x="2033677" y="2101163"/>
          <a:ext cx="7796842" cy="23209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98674">
                  <a:extLst>
                    <a:ext uri="{9D8B030D-6E8A-4147-A177-3AD203B41FA5}">
                      <a16:colId xmlns:a16="http://schemas.microsoft.com/office/drawing/2014/main" val="4142822395"/>
                    </a:ext>
                  </a:extLst>
                </a:gridCol>
                <a:gridCol w="2849084">
                  <a:extLst>
                    <a:ext uri="{9D8B030D-6E8A-4147-A177-3AD203B41FA5}">
                      <a16:colId xmlns:a16="http://schemas.microsoft.com/office/drawing/2014/main" val="3460739874"/>
                    </a:ext>
                  </a:extLst>
                </a:gridCol>
                <a:gridCol w="2849084">
                  <a:extLst>
                    <a:ext uri="{9D8B030D-6E8A-4147-A177-3AD203B41FA5}">
                      <a16:colId xmlns:a16="http://schemas.microsoft.com/office/drawing/2014/main" val="1511211774"/>
                    </a:ext>
                  </a:extLst>
                </a:gridCol>
              </a:tblGrid>
              <a:tr h="492117">
                <a:tc>
                  <a:txBody>
                    <a:bodyPr/>
                    <a:lstStyle/>
                    <a:p>
                      <a:pPr algn="ctr"/>
                      <a:endParaRPr lang="zh-TW" altLang="en-US" b="0">
                        <a:solidFill>
                          <a:schemeClr val="bg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實際 </a:t>
                      </a: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實際 </a:t>
                      </a: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437120"/>
                  </a:ext>
                </a:extLst>
              </a:tr>
              <a:tr h="624935">
                <a:tc>
                  <a:txBody>
                    <a:bodyPr/>
                    <a:lstStyle/>
                    <a:p>
                      <a:pPr marL="361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預測 </a:t>
                      </a:r>
                      <a:r>
                        <a:rPr lang="en-US" altLang="zh-TW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True</a:t>
                      </a:r>
                      <a:endParaRPr lang="zh-TW" altLang="en-US" sz="1800" b="0" kern="1200">
                        <a:solidFill>
                          <a:srgbClr val="00FFFF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/>
                      <a:r>
                        <a:rPr lang="en-US" altLang="zh-TW" b="0">
                          <a:solidFill>
                            <a:srgbClr val="FFFF00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T</a:t>
                      </a:r>
                      <a:r>
                        <a:rPr lang="en-US" altLang="zh-TW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P</a:t>
                      </a:r>
                    </a:p>
                    <a:p>
                      <a:pPr marL="180975" indent="0" algn="ctr"/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(</a:t>
                      </a:r>
                      <a:r>
                        <a:rPr lang="en-US" altLang="zh-TW" sz="1800" b="0" kern="1200">
                          <a:solidFill>
                            <a:srgbClr val="FFFF00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True</a:t>
                      </a: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 </a:t>
                      </a:r>
                      <a:r>
                        <a:rPr lang="en-US" altLang="zh-TW" b="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Positive</a:t>
                      </a: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)</a:t>
                      </a:r>
                      <a:endParaRPr lang="zh-TW" altLang="en-US" b="0">
                        <a:solidFill>
                          <a:schemeClr val="bg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/>
                      <a:r>
                        <a:rPr lang="en-US" altLang="zh-TW" sz="1800" b="0" kern="1200">
                          <a:solidFill>
                            <a:srgbClr val="FFFF00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F</a:t>
                      </a:r>
                      <a:r>
                        <a:rPr lang="en-US" altLang="zh-TW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P</a:t>
                      </a:r>
                      <a:b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</a:b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(</a:t>
                      </a:r>
                      <a:r>
                        <a:rPr lang="en-US" altLang="zh-TW" sz="1800" b="0" kern="1200">
                          <a:solidFill>
                            <a:srgbClr val="FFFF00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False</a:t>
                      </a: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 </a:t>
                      </a:r>
                      <a:r>
                        <a:rPr lang="en-US" altLang="zh-TW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Positive</a:t>
                      </a: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)</a:t>
                      </a:r>
                    </a:p>
                    <a:p>
                      <a:pPr marL="18097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Type I Error</a:t>
                      </a:r>
                      <a:endParaRPr lang="zh-TW" altLang="en-US" b="1">
                        <a:solidFill>
                          <a:srgbClr val="FF0000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679688"/>
                  </a:ext>
                </a:extLst>
              </a:tr>
              <a:tr h="624935">
                <a:tc>
                  <a:txBody>
                    <a:bodyPr/>
                    <a:lstStyle/>
                    <a:p>
                      <a:pPr marL="361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預測 </a:t>
                      </a:r>
                      <a:r>
                        <a:rPr lang="en-US" altLang="zh-TW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False</a:t>
                      </a:r>
                      <a:endParaRPr lang="zh-TW" altLang="en-US" sz="1800" b="0" kern="1200">
                        <a:solidFill>
                          <a:srgbClr val="00FFFF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>
                        <a:tabLst/>
                      </a:pPr>
                      <a:r>
                        <a:rPr lang="en-US" altLang="zh-TW" sz="1800" b="0" kern="1200">
                          <a:solidFill>
                            <a:srgbClr val="FFFF00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F</a:t>
                      </a:r>
                      <a:r>
                        <a:rPr lang="en-US" altLang="zh-TW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N</a:t>
                      </a:r>
                    </a:p>
                    <a:p>
                      <a:pPr marL="180975" indent="0" algn="ctr">
                        <a:tabLst/>
                      </a:pP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(</a:t>
                      </a:r>
                      <a:r>
                        <a:rPr lang="en-US" altLang="zh-TW" sz="1800" b="0" kern="1200">
                          <a:solidFill>
                            <a:srgbClr val="FFFF00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False</a:t>
                      </a: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 </a:t>
                      </a:r>
                      <a:r>
                        <a:rPr lang="en-US" altLang="zh-TW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Nagative</a:t>
                      </a: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)</a:t>
                      </a:r>
                    </a:p>
                    <a:p>
                      <a:pPr marL="180975" indent="0" algn="ctr">
                        <a:tabLst/>
                      </a:pPr>
                      <a:r>
                        <a:rPr lang="en-US" altLang="zh-TW" b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Type II Error</a:t>
                      </a:r>
                      <a:endParaRPr lang="zh-TW" altLang="en-US" b="1">
                        <a:solidFill>
                          <a:srgbClr val="FF0000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>
                          <a:solidFill>
                            <a:srgbClr val="FFFF00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T</a:t>
                      </a:r>
                      <a:r>
                        <a:rPr lang="en-US" altLang="zh-TW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N</a:t>
                      </a:r>
                    </a:p>
                    <a:p>
                      <a:pPr marL="18097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(</a:t>
                      </a:r>
                      <a:r>
                        <a:rPr lang="en-US" altLang="zh-TW" sz="1800" b="0" kern="1200">
                          <a:solidFill>
                            <a:srgbClr val="FFFF00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True</a:t>
                      </a: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 </a:t>
                      </a:r>
                      <a:r>
                        <a:rPr lang="en-US" altLang="zh-TW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Nagative</a:t>
                      </a: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)</a:t>
                      </a:r>
                      <a:endParaRPr lang="zh-TW" altLang="en-US" b="0">
                        <a:solidFill>
                          <a:schemeClr val="bg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728759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ADF4368D-9720-43AB-A06B-909DDA62125F}"/>
              </a:ext>
            </a:extLst>
          </p:cNvPr>
          <p:cNvSpPr txBox="1"/>
          <p:nvPr/>
        </p:nvSpPr>
        <p:spPr>
          <a:xfrm>
            <a:off x="3461719" y="1198251"/>
            <a:ext cx="1595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True/False</a:t>
            </a:r>
          </a:p>
          <a:p>
            <a:pPr algn="ctr"/>
            <a:r>
              <a:rPr lang="zh-TW" altLang="en-US" sz="20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正確與否</a:t>
            </a:r>
            <a:r>
              <a:rPr lang="en-US" altLang="zh-TW" sz="20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?</a:t>
            </a:r>
            <a:endParaRPr lang="zh-TW" altLang="en-US" sz="20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741E4C7-14A1-40F8-8BAA-6745D8054C89}"/>
              </a:ext>
            </a:extLst>
          </p:cNvPr>
          <p:cNvSpPr txBox="1"/>
          <p:nvPr/>
        </p:nvSpPr>
        <p:spPr>
          <a:xfrm>
            <a:off x="6570452" y="1198251"/>
            <a:ext cx="2582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>
                <a:solidFill>
                  <a:srgbClr val="00FFFF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Positive/Negative</a:t>
            </a:r>
          </a:p>
          <a:p>
            <a:pPr algn="ctr"/>
            <a:r>
              <a:rPr lang="zh-TW" altLang="en-US" sz="2000">
                <a:solidFill>
                  <a:srgbClr val="00FFFF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預測方向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8F0E9D16-C8F3-4D13-B701-423565E80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4649640"/>
            <a:ext cx="11370672" cy="1897811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altLang="zh-TW" sz="1600">
                <a:ea typeface="Noto Sans TC" panose="020B0500000000000000" pitchFamily="34" charset="-120"/>
              </a:rPr>
              <a:t>TP</a:t>
            </a:r>
            <a:r>
              <a:rPr lang="zh-TW" altLang="en-US" sz="1600">
                <a:ea typeface="Noto Sans TC" panose="020B0500000000000000" pitchFamily="34" charset="-120"/>
              </a:rPr>
              <a:t> </a:t>
            </a:r>
            <a:r>
              <a:rPr lang="en-US" altLang="zh-TW" sz="1600">
                <a:ea typeface="Noto Sans TC" panose="020B0500000000000000" pitchFamily="34" charset="-120"/>
              </a:rPr>
              <a:t>(</a:t>
            </a:r>
            <a:r>
              <a:rPr lang="zh-TW" altLang="en-US" sz="1600">
                <a:ea typeface="Noto Sans TC" panose="020B0500000000000000" pitchFamily="34" charset="-120"/>
              </a:rPr>
              <a:t>正確的正向預測</a:t>
            </a:r>
            <a:r>
              <a:rPr lang="en-US" altLang="zh-TW" sz="1600">
                <a:ea typeface="Noto Sans TC" panose="020B0500000000000000" pitchFamily="34" charset="-120"/>
              </a:rPr>
              <a:t>)</a:t>
            </a:r>
            <a:r>
              <a:rPr lang="zh-TW" altLang="en-US" sz="1600">
                <a:ea typeface="Noto Sans TC" panose="020B0500000000000000" pitchFamily="34" charset="-120"/>
              </a:rPr>
              <a:t>：實際</a:t>
            </a:r>
            <a:r>
              <a:rPr lang="zh-TW" altLang="en-US" sz="1600">
                <a:solidFill>
                  <a:srgbClr val="FFFF00"/>
                </a:solidFill>
                <a:ea typeface="Noto Sans TC" panose="020B0500000000000000" pitchFamily="34" charset="-120"/>
              </a:rPr>
              <a:t>有病</a:t>
            </a:r>
            <a:r>
              <a:rPr lang="zh-TW" altLang="en-US" sz="1600">
                <a:ea typeface="Noto Sans TC" panose="020B0500000000000000" pitchFamily="34" charset="-120"/>
              </a:rPr>
              <a:t>，醫生</a:t>
            </a:r>
            <a:r>
              <a:rPr lang="zh-TW" altLang="en-US" sz="1600">
                <a:solidFill>
                  <a:srgbClr val="00FFFF"/>
                </a:solidFill>
                <a:ea typeface="Noto Sans TC" panose="020B0500000000000000" pitchFamily="34" charset="-120"/>
              </a:rPr>
              <a:t>預測有病</a:t>
            </a:r>
            <a:r>
              <a:rPr lang="zh-TW" altLang="en-US" sz="1600">
                <a:ea typeface="Noto Sans TC" panose="020B0500000000000000" pitchFamily="34" charset="-120"/>
              </a:rPr>
              <a:t>。</a:t>
            </a:r>
            <a:r>
              <a:rPr lang="en-US" altLang="zh-TW" sz="1600">
                <a:ea typeface="Noto Sans TC" panose="020B0500000000000000" pitchFamily="34" charset="-120"/>
              </a:rPr>
              <a:t>(</a:t>
            </a:r>
            <a:r>
              <a:rPr lang="zh-TW" altLang="en-US" sz="1600">
                <a:ea typeface="Noto Sans TC" panose="020B0500000000000000" pitchFamily="34" charset="-120"/>
              </a:rPr>
              <a:t>越多越好</a:t>
            </a:r>
            <a:r>
              <a:rPr lang="en-US" altLang="zh-TW" sz="1600">
                <a:ea typeface="Noto Sans TC" panose="020B0500000000000000" pitchFamily="34" charset="-120"/>
              </a:rPr>
              <a:t>)</a:t>
            </a:r>
          </a:p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altLang="zh-TW" sz="1600">
                <a:ea typeface="Noto Sans TC" panose="020B0500000000000000" pitchFamily="34" charset="-120"/>
              </a:rPr>
              <a:t>TN</a:t>
            </a:r>
            <a:r>
              <a:rPr lang="zh-TW" altLang="en-US" sz="1600">
                <a:ea typeface="Noto Sans TC" panose="020B0500000000000000" pitchFamily="34" charset="-120"/>
              </a:rPr>
              <a:t> </a:t>
            </a:r>
            <a:r>
              <a:rPr lang="en-US" altLang="zh-TW" sz="1600">
                <a:ea typeface="Noto Sans TC" panose="020B0500000000000000" pitchFamily="34" charset="-120"/>
              </a:rPr>
              <a:t>(</a:t>
            </a:r>
            <a:r>
              <a:rPr lang="zh-TW" altLang="en-US" sz="1600">
                <a:ea typeface="Noto Sans TC" panose="020B0500000000000000" pitchFamily="34" charset="-120"/>
              </a:rPr>
              <a:t>正確的負向預測</a:t>
            </a:r>
            <a:r>
              <a:rPr lang="en-US" altLang="zh-TW" sz="1600">
                <a:ea typeface="Noto Sans TC" panose="020B0500000000000000" pitchFamily="34" charset="-120"/>
              </a:rPr>
              <a:t>)</a:t>
            </a:r>
            <a:r>
              <a:rPr lang="zh-TW" altLang="en-US" sz="1600">
                <a:ea typeface="Noto Sans TC" panose="020B0500000000000000" pitchFamily="34" charset="-120"/>
              </a:rPr>
              <a:t>：實際</a:t>
            </a:r>
            <a:r>
              <a:rPr lang="zh-TW" altLang="en-US" sz="1600">
                <a:solidFill>
                  <a:srgbClr val="FFFF00"/>
                </a:solidFill>
                <a:ea typeface="Noto Sans TC" panose="020B0500000000000000" pitchFamily="34" charset="-120"/>
              </a:rPr>
              <a:t>無病</a:t>
            </a:r>
            <a:r>
              <a:rPr lang="zh-TW" altLang="en-US" sz="1600">
                <a:ea typeface="Noto Sans TC" panose="020B0500000000000000" pitchFamily="34" charset="-120"/>
              </a:rPr>
              <a:t>，醫生</a:t>
            </a:r>
            <a:r>
              <a:rPr lang="zh-TW" altLang="en-US" sz="1600">
                <a:solidFill>
                  <a:srgbClr val="00FFFF"/>
                </a:solidFill>
                <a:ea typeface="Noto Sans TC" panose="020B0500000000000000" pitchFamily="34" charset="-120"/>
              </a:rPr>
              <a:t>預測無病</a:t>
            </a:r>
            <a:r>
              <a:rPr lang="zh-TW" altLang="en-US" sz="1600">
                <a:ea typeface="Noto Sans TC" panose="020B0500000000000000" pitchFamily="34" charset="-120"/>
              </a:rPr>
              <a:t>。</a:t>
            </a:r>
            <a:r>
              <a:rPr lang="en-US" altLang="zh-TW" sz="1600">
                <a:ea typeface="Noto Sans TC" panose="020B0500000000000000" pitchFamily="34" charset="-120"/>
              </a:rPr>
              <a:t>(</a:t>
            </a:r>
            <a:r>
              <a:rPr lang="zh-TW" altLang="en-US" sz="1600">
                <a:ea typeface="Noto Sans TC" panose="020B0500000000000000" pitchFamily="34" charset="-120"/>
              </a:rPr>
              <a:t>越多越好</a:t>
            </a:r>
            <a:r>
              <a:rPr lang="en-US" altLang="zh-TW" sz="1600">
                <a:ea typeface="Noto Sans TC" panose="020B0500000000000000" pitchFamily="34" charset="-120"/>
              </a:rPr>
              <a:t>)</a:t>
            </a:r>
          </a:p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altLang="zh-TW" sz="1600">
                <a:ea typeface="Noto Sans TC" panose="020B0500000000000000" pitchFamily="34" charset="-120"/>
              </a:rPr>
              <a:t>FN</a:t>
            </a:r>
            <a:r>
              <a:rPr lang="zh-TW" altLang="en-US" sz="1600">
                <a:ea typeface="Noto Sans TC" panose="020B0500000000000000" pitchFamily="34" charset="-120"/>
              </a:rPr>
              <a:t> </a:t>
            </a:r>
            <a:r>
              <a:rPr lang="en-US" altLang="zh-TW" sz="1600">
                <a:ea typeface="Noto Sans TC" panose="020B0500000000000000" pitchFamily="34" charset="-120"/>
              </a:rPr>
              <a:t>(</a:t>
            </a:r>
            <a:r>
              <a:rPr lang="zh-TW" altLang="en-US" sz="1600">
                <a:ea typeface="Noto Sans TC" panose="020B0500000000000000" pitchFamily="34" charset="-120"/>
              </a:rPr>
              <a:t>錯誤的負向預測</a:t>
            </a:r>
            <a:r>
              <a:rPr lang="en-US" altLang="zh-TW" sz="1600">
                <a:ea typeface="Noto Sans TC" panose="020B0500000000000000" pitchFamily="34" charset="-120"/>
              </a:rPr>
              <a:t>)</a:t>
            </a:r>
            <a:r>
              <a:rPr lang="zh-TW" altLang="en-US" sz="1600">
                <a:ea typeface="Noto Sans TC" panose="020B0500000000000000" pitchFamily="34" charset="-120"/>
              </a:rPr>
              <a:t>：實際</a:t>
            </a:r>
            <a:r>
              <a:rPr lang="zh-TW" altLang="en-US" sz="1600">
                <a:solidFill>
                  <a:srgbClr val="FFFF00"/>
                </a:solidFill>
                <a:ea typeface="Noto Sans TC" panose="020B0500000000000000" pitchFamily="34" charset="-120"/>
              </a:rPr>
              <a:t>有病</a:t>
            </a:r>
            <a:r>
              <a:rPr lang="zh-TW" altLang="en-US" sz="1600">
                <a:ea typeface="Noto Sans TC" panose="020B0500000000000000" pitchFamily="34" charset="-120"/>
              </a:rPr>
              <a:t>，醫生</a:t>
            </a:r>
            <a:r>
              <a:rPr lang="zh-TW" altLang="en-US" sz="1600">
                <a:solidFill>
                  <a:srgbClr val="00FFFF"/>
                </a:solidFill>
                <a:ea typeface="Noto Sans TC" panose="020B0500000000000000" pitchFamily="34" charset="-120"/>
              </a:rPr>
              <a:t>預測無病</a:t>
            </a:r>
            <a:r>
              <a:rPr lang="zh-TW" altLang="en-US" sz="1600">
                <a:ea typeface="Noto Sans TC" panose="020B0500000000000000" pitchFamily="34" charset="-120"/>
              </a:rPr>
              <a:t>。</a:t>
            </a:r>
            <a:r>
              <a:rPr lang="en-US" altLang="zh-TW" sz="1600">
                <a:ea typeface="Noto Sans TC" panose="020B0500000000000000" pitchFamily="34" charset="-120"/>
              </a:rPr>
              <a:t>(</a:t>
            </a:r>
            <a:r>
              <a:rPr lang="zh-TW" altLang="en-US" sz="1600">
                <a:ea typeface="Noto Sans TC" panose="020B0500000000000000" pitchFamily="34" charset="-120"/>
              </a:rPr>
              <a:t>越少越好</a:t>
            </a:r>
            <a:r>
              <a:rPr lang="en-US" altLang="zh-TW" sz="1600">
                <a:ea typeface="Noto Sans TC" panose="020B0500000000000000" pitchFamily="34" charset="-120"/>
              </a:rPr>
              <a:t>)</a:t>
            </a:r>
            <a:r>
              <a:rPr lang="zh-TW" altLang="en-US" sz="1600">
                <a:ea typeface="Noto Sans TC" panose="020B0500000000000000" pitchFamily="34" charset="-120"/>
              </a:rPr>
              <a:t> </a:t>
            </a:r>
            <a:r>
              <a:rPr lang="en-US" altLang="zh-TW" sz="1600">
                <a:ea typeface="Noto Sans TC" panose="020B0500000000000000" pitchFamily="34" charset="-120"/>
              </a:rPr>
              <a:t>(</a:t>
            </a:r>
            <a:r>
              <a:rPr lang="zh-TW" altLang="en-US" sz="1600">
                <a:ea typeface="Noto Sans TC" panose="020B0500000000000000" pitchFamily="34" charset="-120"/>
              </a:rPr>
              <a:t>大門門禁若有錯誤，希望是這種。</a:t>
            </a:r>
            <a:r>
              <a:rPr lang="zh-TW" altLang="en-US" sz="1600" u="sng">
                <a:ea typeface="Noto Sans TC" panose="020B0500000000000000" pitchFamily="34" charset="-120"/>
              </a:rPr>
              <a:t>廣告投放卻不想</a:t>
            </a:r>
            <a:r>
              <a:rPr lang="en-US" altLang="zh-TW" sz="1600">
                <a:ea typeface="Noto Sans TC" panose="020B0500000000000000" pitchFamily="34" charset="-120"/>
              </a:rPr>
              <a:t>)</a:t>
            </a:r>
          </a:p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altLang="zh-TW" sz="1600">
                <a:ea typeface="Noto Sans TC" panose="020B0500000000000000" pitchFamily="34" charset="-120"/>
              </a:rPr>
              <a:t>FP</a:t>
            </a:r>
            <a:r>
              <a:rPr lang="zh-TW" altLang="en-US" sz="1600">
                <a:ea typeface="Noto Sans TC" panose="020B0500000000000000" pitchFamily="34" charset="-120"/>
              </a:rPr>
              <a:t> </a:t>
            </a:r>
            <a:r>
              <a:rPr lang="en-US" altLang="zh-TW" sz="1600">
                <a:ea typeface="Noto Sans TC" panose="020B0500000000000000" pitchFamily="34" charset="-120"/>
              </a:rPr>
              <a:t>(</a:t>
            </a:r>
            <a:r>
              <a:rPr lang="zh-TW" altLang="en-US" sz="1600">
                <a:ea typeface="Noto Sans TC" panose="020B0500000000000000" pitchFamily="34" charset="-120"/>
              </a:rPr>
              <a:t>錯誤的正向預測</a:t>
            </a:r>
            <a:r>
              <a:rPr lang="en-US" altLang="zh-TW" sz="1600">
                <a:ea typeface="Noto Sans TC" panose="020B0500000000000000" pitchFamily="34" charset="-120"/>
              </a:rPr>
              <a:t>)</a:t>
            </a:r>
            <a:r>
              <a:rPr lang="zh-TW" altLang="en-US" sz="1600">
                <a:ea typeface="Noto Sans TC" panose="020B0500000000000000" pitchFamily="34" charset="-120"/>
              </a:rPr>
              <a:t>：實際</a:t>
            </a:r>
            <a:r>
              <a:rPr lang="zh-TW" altLang="en-US" sz="1600">
                <a:solidFill>
                  <a:srgbClr val="FFFF00"/>
                </a:solidFill>
                <a:ea typeface="Noto Sans TC" panose="020B0500000000000000" pitchFamily="34" charset="-120"/>
              </a:rPr>
              <a:t>無病</a:t>
            </a:r>
            <a:r>
              <a:rPr lang="zh-TW" altLang="en-US" sz="1600">
                <a:ea typeface="Noto Sans TC" panose="020B0500000000000000" pitchFamily="34" charset="-120"/>
              </a:rPr>
              <a:t>，醫生</a:t>
            </a:r>
            <a:r>
              <a:rPr lang="zh-TW" altLang="en-US" sz="1600">
                <a:solidFill>
                  <a:srgbClr val="00FFFF"/>
                </a:solidFill>
                <a:ea typeface="Noto Sans TC" panose="020B0500000000000000" pitchFamily="34" charset="-120"/>
              </a:rPr>
              <a:t>預測有病</a:t>
            </a:r>
            <a:r>
              <a:rPr lang="zh-TW" altLang="en-US" sz="1600">
                <a:ea typeface="Noto Sans TC" panose="020B0500000000000000" pitchFamily="34" charset="-120"/>
              </a:rPr>
              <a:t>。</a:t>
            </a:r>
            <a:r>
              <a:rPr lang="en-US" altLang="zh-TW" sz="1600">
                <a:ea typeface="Noto Sans TC" panose="020B0500000000000000" pitchFamily="34" charset="-120"/>
              </a:rPr>
              <a:t>(</a:t>
            </a:r>
            <a:r>
              <a:rPr lang="zh-TW" altLang="en-US" sz="1600">
                <a:ea typeface="Noto Sans TC" panose="020B0500000000000000" pitchFamily="34" charset="-120"/>
              </a:rPr>
              <a:t>越少越好</a:t>
            </a:r>
            <a:r>
              <a:rPr lang="en-US" altLang="zh-TW" sz="1600">
                <a:ea typeface="Noto Sans TC" panose="020B0500000000000000" pitchFamily="34" charset="-120"/>
              </a:rPr>
              <a:t>)</a:t>
            </a:r>
            <a:r>
              <a:rPr lang="zh-TW" altLang="en-US" sz="1600">
                <a:ea typeface="Noto Sans TC" panose="020B0500000000000000" pitchFamily="34" charset="-120"/>
              </a:rPr>
              <a:t> </a:t>
            </a:r>
            <a:r>
              <a:rPr lang="en-US" altLang="zh-TW" sz="1600">
                <a:ea typeface="Noto Sans TC" panose="020B0500000000000000" pitchFamily="34" charset="-120"/>
              </a:rPr>
              <a:t>(</a:t>
            </a:r>
            <a:r>
              <a:rPr lang="zh-TW" altLang="en-US" sz="1600">
                <a:ea typeface="Noto Sans TC" panose="020B0500000000000000" pitchFamily="34" charset="-120"/>
              </a:rPr>
              <a:t>大門門禁若有錯誤，不希望是這種。</a:t>
            </a:r>
            <a:r>
              <a:rPr lang="zh-TW" altLang="en-US" sz="1600" u="sng">
                <a:ea typeface="Noto Sans TC" panose="020B0500000000000000" pitchFamily="34" charset="-120"/>
              </a:rPr>
              <a:t>廣告投放要這種</a:t>
            </a:r>
            <a:r>
              <a:rPr lang="en-US" altLang="zh-TW" sz="1600">
                <a:ea typeface="Noto Sans TC" panose="020B0500000000000000" pitchFamily="34" charset="-120"/>
              </a:rPr>
              <a:t>)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en-US" altLang="zh-TW" sz="2400"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57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87D9EA-1684-4E7A-9E4B-CC42AEEE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Noto Sans TC" panose="020B0500000000000000" pitchFamily="34" charset="-120"/>
              </a:rPr>
              <a:t>一般型的 </a:t>
            </a:r>
            <a:r>
              <a:rPr lang="en-US" altLang="zh-TW">
                <a:ea typeface="Noto Sans TC" panose="020B0500000000000000" pitchFamily="34" charset="-120"/>
              </a:rPr>
              <a:t>Confusion Matrix</a:t>
            </a:r>
            <a:r>
              <a:rPr lang="zh-TW" altLang="en-US">
                <a:ea typeface="Noto Sans TC" panose="020B0500000000000000" pitchFamily="34" charset="-120"/>
              </a:rPr>
              <a:t> </a:t>
            </a:r>
            <a:r>
              <a:rPr lang="en-US" altLang="zh-TW" sz="2400">
                <a:ea typeface="Noto Sans TC" panose="020B0500000000000000" pitchFamily="34" charset="-120"/>
              </a:rPr>
              <a:t>(2/2)</a:t>
            </a:r>
            <a:endParaRPr lang="zh-TW" altLang="en-US">
              <a:ea typeface="Noto Sans TC" panose="020B0500000000000000" pitchFamily="34" charset="-12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B98FBBE-7FA6-48B9-80BD-0B5B23E73C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945540"/>
              </p:ext>
            </p:extLst>
          </p:nvPr>
        </p:nvGraphicFramePr>
        <p:xfrm>
          <a:off x="2033677" y="2101163"/>
          <a:ext cx="7796842" cy="23209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98674">
                  <a:extLst>
                    <a:ext uri="{9D8B030D-6E8A-4147-A177-3AD203B41FA5}">
                      <a16:colId xmlns:a16="http://schemas.microsoft.com/office/drawing/2014/main" val="4142822395"/>
                    </a:ext>
                  </a:extLst>
                </a:gridCol>
                <a:gridCol w="2849084">
                  <a:extLst>
                    <a:ext uri="{9D8B030D-6E8A-4147-A177-3AD203B41FA5}">
                      <a16:colId xmlns:a16="http://schemas.microsoft.com/office/drawing/2014/main" val="3460739874"/>
                    </a:ext>
                  </a:extLst>
                </a:gridCol>
                <a:gridCol w="2849084">
                  <a:extLst>
                    <a:ext uri="{9D8B030D-6E8A-4147-A177-3AD203B41FA5}">
                      <a16:colId xmlns:a16="http://schemas.microsoft.com/office/drawing/2014/main" val="1511211774"/>
                    </a:ext>
                  </a:extLst>
                </a:gridCol>
              </a:tblGrid>
              <a:tr h="492117">
                <a:tc>
                  <a:txBody>
                    <a:bodyPr/>
                    <a:lstStyle/>
                    <a:p>
                      <a:pPr algn="ctr"/>
                      <a:endParaRPr lang="zh-TW" altLang="en-US" b="0">
                        <a:solidFill>
                          <a:schemeClr val="bg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實際 </a:t>
                      </a: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實際 </a:t>
                      </a: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437120"/>
                  </a:ext>
                </a:extLst>
              </a:tr>
              <a:tr h="624935">
                <a:tc>
                  <a:txBody>
                    <a:bodyPr/>
                    <a:lstStyle/>
                    <a:p>
                      <a:pPr marL="361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預測 </a:t>
                      </a:r>
                      <a:r>
                        <a:rPr lang="en-US" altLang="zh-TW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True</a:t>
                      </a:r>
                      <a:endParaRPr lang="zh-TW" altLang="en-US" sz="1800" b="0" kern="1200">
                        <a:solidFill>
                          <a:srgbClr val="00FFFF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/>
                      <a:r>
                        <a:rPr lang="en-US" altLang="zh-TW" b="0">
                          <a:solidFill>
                            <a:srgbClr val="FFFF00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T</a:t>
                      </a:r>
                      <a:r>
                        <a:rPr lang="en-US" altLang="zh-TW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P</a:t>
                      </a:r>
                    </a:p>
                    <a:p>
                      <a:pPr marL="180975" indent="0" algn="ctr"/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(</a:t>
                      </a:r>
                      <a:r>
                        <a:rPr lang="en-US" altLang="zh-TW" sz="1800" b="0" kern="1200">
                          <a:solidFill>
                            <a:srgbClr val="FFFF00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True</a:t>
                      </a: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 </a:t>
                      </a:r>
                      <a:r>
                        <a:rPr lang="en-US" altLang="zh-TW" b="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Positive</a:t>
                      </a: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)</a:t>
                      </a:r>
                      <a:endParaRPr lang="zh-TW" altLang="en-US" b="0">
                        <a:solidFill>
                          <a:schemeClr val="bg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/>
                      <a:r>
                        <a:rPr lang="en-US" altLang="zh-TW" sz="1800" b="0" kern="1200">
                          <a:solidFill>
                            <a:srgbClr val="FFFF00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F</a:t>
                      </a:r>
                      <a:r>
                        <a:rPr lang="en-US" altLang="zh-TW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P</a:t>
                      </a:r>
                      <a:b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</a:b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(</a:t>
                      </a:r>
                      <a:r>
                        <a:rPr lang="en-US" altLang="zh-TW" sz="1800" b="0" kern="1200">
                          <a:solidFill>
                            <a:srgbClr val="FFFF00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False</a:t>
                      </a: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 </a:t>
                      </a:r>
                      <a:r>
                        <a:rPr lang="en-US" altLang="zh-TW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Positive</a:t>
                      </a: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)</a:t>
                      </a:r>
                    </a:p>
                    <a:p>
                      <a:pPr marL="18097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Type I Error</a:t>
                      </a:r>
                      <a:endParaRPr lang="zh-TW" altLang="en-US" b="1">
                        <a:solidFill>
                          <a:srgbClr val="FF0000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679688"/>
                  </a:ext>
                </a:extLst>
              </a:tr>
              <a:tr h="624935">
                <a:tc>
                  <a:txBody>
                    <a:bodyPr/>
                    <a:lstStyle/>
                    <a:p>
                      <a:pPr marL="361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預測 </a:t>
                      </a:r>
                      <a:r>
                        <a:rPr lang="en-US" altLang="zh-TW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False</a:t>
                      </a:r>
                      <a:endParaRPr lang="zh-TW" altLang="en-US" sz="1800" b="0" kern="1200">
                        <a:solidFill>
                          <a:srgbClr val="00FFFF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ctr">
                        <a:tabLst/>
                      </a:pPr>
                      <a:r>
                        <a:rPr lang="en-US" altLang="zh-TW" sz="1800" b="0" kern="1200">
                          <a:solidFill>
                            <a:srgbClr val="FFFF00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F</a:t>
                      </a:r>
                      <a:r>
                        <a:rPr lang="en-US" altLang="zh-TW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N</a:t>
                      </a:r>
                    </a:p>
                    <a:p>
                      <a:pPr marL="180975" indent="0" algn="ctr">
                        <a:tabLst/>
                      </a:pP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(</a:t>
                      </a:r>
                      <a:r>
                        <a:rPr lang="en-US" altLang="zh-TW" sz="1800" b="0" kern="1200">
                          <a:solidFill>
                            <a:srgbClr val="FFFF00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False</a:t>
                      </a: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 </a:t>
                      </a:r>
                      <a:r>
                        <a:rPr lang="en-US" altLang="zh-TW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Nagative</a:t>
                      </a: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)</a:t>
                      </a:r>
                    </a:p>
                    <a:p>
                      <a:pPr marL="180975" indent="0" algn="ctr">
                        <a:tabLst/>
                      </a:pPr>
                      <a:r>
                        <a:rPr lang="en-US" altLang="zh-TW" b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Type II Error</a:t>
                      </a:r>
                      <a:endParaRPr lang="zh-TW" altLang="en-US" b="1">
                        <a:solidFill>
                          <a:srgbClr val="FF0000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>
                          <a:solidFill>
                            <a:srgbClr val="FFFF00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T</a:t>
                      </a:r>
                      <a:r>
                        <a:rPr lang="en-US" altLang="zh-TW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N</a:t>
                      </a:r>
                    </a:p>
                    <a:p>
                      <a:pPr marL="18097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(</a:t>
                      </a:r>
                      <a:r>
                        <a:rPr lang="en-US" altLang="zh-TW" sz="1800" b="0" kern="1200">
                          <a:solidFill>
                            <a:srgbClr val="FFFF00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True</a:t>
                      </a: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 </a:t>
                      </a:r>
                      <a:r>
                        <a:rPr lang="en-US" altLang="zh-TW" sz="1800" b="0" kern="1200">
                          <a:solidFill>
                            <a:srgbClr val="00FFFF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  <a:cs typeface="+mn-cs"/>
                        </a:rPr>
                        <a:t>Nagative</a:t>
                      </a:r>
                      <a:r>
                        <a:rPr lang="en-US" altLang="zh-TW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CJK TC Regular" panose="020B0500000000000000" pitchFamily="34" charset="-120"/>
                        </a:rPr>
                        <a:t>)</a:t>
                      </a:r>
                      <a:endParaRPr lang="zh-TW" altLang="en-US" b="0">
                        <a:solidFill>
                          <a:schemeClr val="bg1"/>
                        </a:solidFill>
                        <a:latin typeface="Consolas" panose="020B0609020204030204" pitchFamily="49" charset="0"/>
                        <a:ea typeface="Noto Sans CJK TC Regular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728759"/>
                  </a:ext>
                </a:extLst>
              </a:tr>
            </a:tbl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9FB81FB6-34CD-4FFD-8D35-4ED4C799E363}"/>
              </a:ext>
            </a:extLst>
          </p:cNvPr>
          <p:cNvSpPr txBox="1"/>
          <p:nvPr/>
        </p:nvSpPr>
        <p:spPr>
          <a:xfrm>
            <a:off x="3461719" y="1198251"/>
            <a:ext cx="1595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True/False</a:t>
            </a:r>
          </a:p>
          <a:p>
            <a:pPr algn="ctr"/>
            <a:r>
              <a:rPr lang="zh-TW" altLang="en-US" sz="20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正確與否</a:t>
            </a:r>
            <a:r>
              <a:rPr lang="en-US" altLang="zh-TW" sz="20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?</a:t>
            </a:r>
            <a:endParaRPr lang="zh-TW" altLang="en-US" sz="20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609959D-55BD-4E42-A161-CC4945FE9650}"/>
              </a:ext>
            </a:extLst>
          </p:cNvPr>
          <p:cNvSpPr txBox="1"/>
          <p:nvPr/>
        </p:nvSpPr>
        <p:spPr>
          <a:xfrm>
            <a:off x="6570452" y="1198251"/>
            <a:ext cx="2582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>
                <a:solidFill>
                  <a:srgbClr val="00FFFF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Positive/Negative</a:t>
            </a:r>
          </a:p>
          <a:p>
            <a:pPr algn="ctr"/>
            <a:r>
              <a:rPr lang="zh-TW" altLang="en-US" sz="2000">
                <a:solidFill>
                  <a:srgbClr val="00FFFF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預測方向</a:t>
            </a: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6EFD2BDE-EF72-4EA2-9A8E-8BC0A9A91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4649640"/>
            <a:ext cx="11370672" cy="1897811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TW" sz="1800">
                <a:ea typeface="Noto Sans TC" panose="020B0500000000000000" pitchFamily="34" charset="-120"/>
              </a:rPr>
              <a:t>Accracy</a:t>
            </a:r>
            <a:r>
              <a:rPr lang="zh-TW" altLang="en-US" sz="1800">
                <a:ea typeface="Noto Sans TC" panose="020B0500000000000000" pitchFamily="34" charset="-120"/>
              </a:rPr>
              <a:t> </a:t>
            </a:r>
            <a:r>
              <a:rPr lang="en-US" altLang="zh-TW" sz="1800">
                <a:ea typeface="Noto Sans TC" panose="020B0500000000000000" pitchFamily="34" charset="-120"/>
              </a:rPr>
              <a:t>(</a:t>
            </a:r>
            <a:r>
              <a:rPr lang="zh-TW" altLang="en-US" sz="1800">
                <a:ea typeface="Noto Sans TC" panose="020B0500000000000000" pitchFamily="34" charset="-120"/>
              </a:rPr>
              <a:t>準確度</a:t>
            </a:r>
            <a:r>
              <a:rPr lang="en-US" altLang="zh-TW" sz="1800">
                <a:ea typeface="Noto Sans TC" panose="020B0500000000000000" pitchFamily="34" charset="-120"/>
              </a:rPr>
              <a:t>)</a:t>
            </a:r>
            <a:r>
              <a:rPr lang="zh-TW" altLang="en-US" sz="1800">
                <a:ea typeface="Noto Sans TC" panose="020B0500000000000000" pitchFamily="34" charset="-120"/>
              </a:rPr>
              <a:t>：</a:t>
            </a:r>
            <a:r>
              <a:rPr lang="en-US" altLang="zh-TW" sz="1800">
                <a:solidFill>
                  <a:srgbClr val="FFFF00"/>
                </a:solidFill>
                <a:ea typeface="Noto Sans TC" panose="020B0500000000000000" pitchFamily="34" charset="-120"/>
              </a:rPr>
              <a:t>(TP + TN) / </a:t>
            </a:r>
            <a:r>
              <a:rPr lang="zh-TW" altLang="en-US" sz="1800">
                <a:solidFill>
                  <a:srgbClr val="FFFF00"/>
                </a:solidFill>
                <a:ea typeface="Noto Sans TC" panose="020B0500000000000000" pitchFamily="34" charset="-120"/>
              </a:rPr>
              <a:t>所有情形的個數</a:t>
            </a:r>
            <a:r>
              <a:rPr lang="zh-TW" altLang="en-US" sz="1800">
                <a:ea typeface="Noto Sans TC" panose="020B0500000000000000" pitchFamily="34" charset="-120"/>
              </a:rPr>
              <a:t>，</a:t>
            </a:r>
            <a:r>
              <a:rPr lang="zh-TW" altLang="en-US" sz="1800" u="sng">
                <a:ea typeface="Noto Sans TC" panose="020B0500000000000000" pitchFamily="34" charset="-120"/>
              </a:rPr>
              <a:t>這是最常用的指標</a:t>
            </a:r>
            <a:r>
              <a:rPr lang="zh-TW" altLang="en-US" sz="1800">
                <a:ea typeface="Noto Sans TC" panose="020B0500000000000000" pitchFamily="34" charset="-120"/>
              </a:rPr>
              <a:t>。</a:t>
            </a:r>
            <a:endParaRPr lang="en-US" altLang="zh-TW" sz="1800">
              <a:ea typeface="Noto Sans TC" panose="020B0500000000000000" pitchFamily="34" charset="-120"/>
            </a:endParaRP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TW" sz="1800">
                <a:ea typeface="Noto Sans TC" panose="020B0500000000000000" pitchFamily="34" charset="-120"/>
              </a:rPr>
              <a:t>Precision</a:t>
            </a:r>
            <a:r>
              <a:rPr lang="zh-TW" altLang="en-US" sz="1800">
                <a:ea typeface="Noto Sans TC" panose="020B0500000000000000" pitchFamily="34" charset="-120"/>
              </a:rPr>
              <a:t> </a:t>
            </a:r>
            <a:r>
              <a:rPr lang="en-US" altLang="zh-TW" sz="1800">
                <a:ea typeface="Noto Sans TC" panose="020B0500000000000000" pitchFamily="34" charset="-120"/>
              </a:rPr>
              <a:t>(</a:t>
            </a:r>
            <a:r>
              <a:rPr lang="zh-TW" altLang="en-US" sz="1800">
                <a:ea typeface="Noto Sans TC" panose="020B0500000000000000" pitchFamily="34" charset="-120"/>
              </a:rPr>
              <a:t>精密度</a:t>
            </a:r>
            <a:r>
              <a:rPr lang="en-US" altLang="zh-TW" sz="1800">
                <a:ea typeface="Noto Sans TC" panose="020B0500000000000000" pitchFamily="34" charset="-120"/>
              </a:rPr>
              <a:t>)</a:t>
            </a:r>
            <a:r>
              <a:rPr lang="zh-TW" altLang="en-US" sz="1800">
                <a:ea typeface="Noto Sans TC" panose="020B0500000000000000" pitchFamily="34" charset="-120"/>
              </a:rPr>
              <a:t>：</a:t>
            </a:r>
            <a:r>
              <a:rPr lang="en-US" altLang="zh-TW" sz="1800">
                <a:solidFill>
                  <a:srgbClr val="FFFF00"/>
                </a:solidFill>
                <a:ea typeface="Noto Sans TC" panose="020B0500000000000000" pitchFamily="34" charset="-120"/>
              </a:rPr>
              <a:t>TP</a:t>
            </a:r>
            <a:r>
              <a:rPr lang="zh-TW" altLang="en-US" sz="1800">
                <a:solidFill>
                  <a:srgbClr val="FFFF00"/>
                </a:solidFill>
                <a:ea typeface="Noto Sans TC" panose="020B0500000000000000" pitchFamily="34" charset="-120"/>
              </a:rPr>
              <a:t> </a:t>
            </a:r>
            <a:r>
              <a:rPr lang="en-US" altLang="zh-TW" sz="1800">
                <a:solidFill>
                  <a:srgbClr val="FFFF00"/>
                </a:solidFill>
                <a:ea typeface="Noto Sans TC" panose="020B0500000000000000" pitchFamily="34" charset="-120"/>
              </a:rPr>
              <a:t>/ (TP + FP) </a:t>
            </a:r>
            <a:r>
              <a:rPr lang="en-US" altLang="zh-TW" sz="1800">
                <a:ea typeface="Noto Sans TC" panose="020B0500000000000000" pitchFamily="34" charset="-120"/>
              </a:rPr>
              <a:t>(</a:t>
            </a:r>
            <a:r>
              <a:rPr lang="zh-TW" altLang="en-US" sz="1800">
                <a:ea typeface="Noto Sans TC" panose="020B0500000000000000" pitchFamily="34" charset="-120"/>
              </a:rPr>
              <a:t>預測為正向時，實際的的準確度有多少</a:t>
            </a:r>
            <a:r>
              <a:rPr lang="en-US" altLang="zh-TW" sz="1800">
                <a:ea typeface="Noto Sans TC" panose="020B0500000000000000" pitchFamily="34" charset="-120"/>
              </a:rPr>
              <a:t>?)</a:t>
            </a:r>
          </a:p>
          <a:p>
            <a:pPr lvl="1">
              <a:lnSpc>
                <a:spcPts val="3000"/>
              </a:lnSpc>
              <a:spcBef>
                <a:spcPts val="0"/>
              </a:spcBef>
            </a:pPr>
            <a:r>
              <a:rPr lang="zh-TW" altLang="en-US" sz="1400">
                <a:ea typeface="Noto Sans TC" panose="020B0500000000000000" pitchFamily="34" charset="-120"/>
              </a:rPr>
              <a:t>例：大門門禁，在意的是預測正向（開門）的答對多少，比較不在意實際正向（是主人）的答對多少。</a:t>
            </a:r>
            <a:endParaRPr lang="en-US" altLang="zh-TW" sz="1400">
              <a:ea typeface="Noto Sans TC" panose="020B0500000000000000" pitchFamily="34" charset="-120"/>
            </a:endParaRP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TW" sz="1800">
                <a:ea typeface="Noto Sans TC" panose="020B0500000000000000" pitchFamily="34" charset="-120"/>
              </a:rPr>
              <a:t>Recall</a:t>
            </a:r>
            <a:r>
              <a:rPr lang="zh-TW" altLang="en-US" sz="1800">
                <a:ea typeface="Noto Sans TC" panose="020B0500000000000000" pitchFamily="34" charset="-120"/>
              </a:rPr>
              <a:t> </a:t>
            </a:r>
            <a:r>
              <a:rPr lang="en-US" altLang="zh-TW" sz="1800">
                <a:ea typeface="Noto Sans TC" panose="020B0500000000000000" pitchFamily="34" charset="-120"/>
              </a:rPr>
              <a:t>(</a:t>
            </a:r>
            <a:r>
              <a:rPr lang="zh-TW" altLang="en-US" sz="1800">
                <a:ea typeface="Noto Sans TC" panose="020B0500000000000000" pitchFamily="34" charset="-120"/>
              </a:rPr>
              <a:t>召回率</a:t>
            </a:r>
            <a:r>
              <a:rPr lang="en-US" altLang="zh-TW" sz="1800">
                <a:ea typeface="Noto Sans TC" panose="020B0500000000000000" pitchFamily="34" charset="-120"/>
              </a:rPr>
              <a:t>)</a:t>
            </a:r>
            <a:r>
              <a:rPr lang="zh-TW" altLang="en-US" sz="1800">
                <a:ea typeface="Noto Sans TC" panose="020B0500000000000000" pitchFamily="34" charset="-120"/>
              </a:rPr>
              <a:t>：</a:t>
            </a:r>
            <a:r>
              <a:rPr lang="en-US" altLang="zh-TW" sz="1800">
                <a:solidFill>
                  <a:srgbClr val="FFFF00"/>
                </a:solidFill>
                <a:ea typeface="Noto Sans TC" panose="020B0500000000000000" pitchFamily="34" charset="-120"/>
              </a:rPr>
              <a:t>TP / (TP + FN)</a:t>
            </a:r>
            <a:r>
              <a:rPr lang="zh-TW" altLang="en-US" sz="1800">
                <a:solidFill>
                  <a:srgbClr val="FFFF00"/>
                </a:solidFill>
                <a:ea typeface="Noto Sans TC" panose="020B0500000000000000" pitchFamily="34" charset="-120"/>
              </a:rPr>
              <a:t> </a:t>
            </a:r>
            <a:r>
              <a:rPr lang="en-US" altLang="zh-TW" sz="1800">
                <a:ea typeface="Noto Sans TC" panose="020B0500000000000000" pitchFamily="34" charset="-120"/>
              </a:rPr>
              <a:t>(</a:t>
            </a:r>
            <a:r>
              <a:rPr lang="zh-TW" altLang="en-US" sz="1800">
                <a:ea typeface="Noto Sans TC" panose="020B0500000000000000" pitchFamily="34" charset="-120"/>
              </a:rPr>
              <a:t>實際為正向時，實際的的準確度有多少</a:t>
            </a:r>
            <a:r>
              <a:rPr lang="en-US" altLang="zh-TW" sz="1800">
                <a:ea typeface="Noto Sans TC" panose="020B0500000000000000" pitchFamily="34" charset="-120"/>
              </a:rPr>
              <a:t>?)</a:t>
            </a:r>
          </a:p>
          <a:p>
            <a:pPr lvl="1">
              <a:lnSpc>
                <a:spcPts val="3000"/>
              </a:lnSpc>
              <a:spcBef>
                <a:spcPts val="0"/>
              </a:spcBef>
            </a:pPr>
            <a:r>
              <a:rPr lang="zh-TW" altLang="en-US" sz="1400">
                <a:ea typeface="Noto Sans TC" panose="020B0500000000000000" pitchFamily="34" charset="-120"/>
              </a:rPr>
              <a:t>例：廣告投放，在意的是實際正向（是潛在客戶）的答對多少，而相對比較不在意預測正向（廣告投出）答對多少。</a:t>
            </a:r>
            <a:endParaRPr lang="en-US" altLang="zh-TW" sz="1400"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03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87B001-79EF-4A86-9C35-447CE103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Noto Sans TC" panose="020B0500000000000000" pitchFamily="34" charset="-120"/>
              </a:rPr>
              <a:t>TM </a:t>
            </a:r>
            <a:r>
              <a:rPr lang="zh-TW" altLang="en-US">
                <a:ea typeface="Noto Sans TC" panose="020B0500000000000000" pitchFamily="34" charset="-120"/>
              </a:rPr>
              <a:t>用的名詞解釋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8427B3-2A2A-4423-9A42-62436E4A6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  <a:spcBef>
                <a:spcPts val="0"/>
              </a:spcBef>
            </a:pPr>
            <a:r>
              <a:rPr lang="zh-TW" altLang="en-US" sz="2400">
                <a:ea typeface="Noto Sans TC" panose="020B0500000000000000" pitchFamily="34" charset="-120"/>
              </a:rPr>
              <a:t>以猜拳為例：</a:t>
            </a:r>
            <a:r>
              <a:rPr lang="en-US" altLang="zh-TW" sz="2400">
                <a:ea typeface="Noto Sans TC" panose="020B0500000000000000" pitchFamily="34" charset="-120"/>
              </a:rPr>
              <a:t>(</a:t>
            </a:r>
            <a:r>
              <a:rPr lang="zh-TW" altLang="en-US" sz="2400">
                <a:ea typeface="Noto Sans TC" panose="020B0500000000000000" pitchFamily="34" charset="-120"/>
              </a:rPr>
              <a:t>假設剪刀、石頭、布、沒有，各有 </a:t>
            </a:r>
            <a:r>
              <a:rPr lang="en-US" altLang="zh-TW" sz="2400">
                <a:ea typeface="Noto Sans TC" panose="020B0500000000000000" pitchFamily="34" charset="-120"/>
              </a:rPr>
              <a:t>15 </a:t>
            </a:r>
            <a:r>
              <a:rPr lang="zh-TW" altLang="en-US" sz="2400">
                <a:ea typeface="Noto Sans TC" panose="020B0500000000000000" pitchFamily="34" charset="-120"/>
              </a:rPr>
              <a:t>張照片</a:t>
            </a:r>
            <a:r>
              <a:rPr lang="en-US" altLang="zh-TW" sz="2400">
                <a:ea typeface="Noto Sans TC" panose="020B0500000000000000" pitchFamily="34" charset="-120"/>
              </a:rPr>
              <a:t>)</a:t>
            </a:r>
          </a:p>
          <a:p>
            <a:pPr lvl="1">
              <a:lnSpc>
                <a:spcPts val="3600"/>
              </a:lnSpc>
              <a:spcBef>
                <a:spcPts val="0"/>
              </a:spcBef>
            </a:pPr>
            <a:r>
              <a:rPr lang="en-US" altLang="zh-TW" sz="2000">
                <a:ea typeface="Noto Sans TC" panose="020B0500000000000000" pitchFamily="34" charset="-120"/>
              </a:rPr>
              <a:t>Training samples</a:t>
            </a:r>
            <a:r>
              <a:rPr lang="zh-TW" altLang="en-US" sz="2000">
                <a:ea typeface="Noto Sans TC" panose="020B0500000000000000" pitchFamily="34" charset="-120"/>
              </a:rPr>
              <a:t>：</a:t>
            </a:r>
            <a:r>
              <a:rPr lang="en-US" altLang="zh-TW" sz="2000">
                <a:ea typeface="Noto Sans TC" panose="020B0500000000000000" pitchFamily="34" charset="-120"/>
              </a:rPr>
              <a:t>85%</a:t>
            </a:r>
            <a:r>
              <a:rPr lang="zh-TW" altLang="en-US" sz="2000">
                <a:ea typeface="Noto Sans TC" panose="020B0500000000000000" pitchFamily="34" charset="-120"/>
              </a:rPr>
              <a:t> </a:t>
            </a:r>
            <a:r>
              <a:rPr lang="en-US" altLang="zh-TW" sz="2000">
                <a:ea typeface="Noto Sans TC" panose="020B0500000000000000" pitchFamily="34" charset="-120"/>
              </a:rPr>
              <a:t>of sampes (</a:t>
            </a:r>
            <a:r>
              <a:rPr lang="zh-TW" altLang="en-US" sz="2000">
                <a:ea typeface="Noto Sans TC" panose="020B0500000000000000" pitchFamily="34" charset="-120"/>
              </a:rPr>
              <a:t>訓練樣本，使用 </a:t>
            </a:r>
            <a:r>
              <a:rPr lang="en-US" altLang="zh-TW" sz="2000">
                <a:ea typeface="Noto Sans TC" panose="020B0500000000000000" pitchFamily="34" charset="-120"/>
              </a:rPr>
              <a:t>12 </a:t>
            </a:r>
            <a:r>
              <a:rPr lang="zh-TW" altLang="en-US" sz="2000">
                <a:ea typeface="Noto Sans TC" panose="020B0500000000000000" pitchFamily="34" charset="-120"/>
              </a:rPr>
              <a:t>張</a:t>
            </a:r>
            <a:r>
              <a:rPr lang="en-US" altLang="zh-TW" sz="2000">
                <a:ea typeface="Noto Sans TC" panose="020B0500000000000000" pitchFamily="34" charset="-120"/>
              </a:rPr>
              <a:t>)</a:t>
            </a:r>
          </a:p>
          <a:p>
            <a:pPr lvl="1">
              <a:lnSpc>
                <a:spcPts val="3600"/>
              </a:lnSpc>
              <a:spcBef>
                <a:spcPts val="0"/>
              </a:spcBef>
            </a:pPr>
            <a:r>
              <a:rPr lang="en-US" altLang="zh-TW" sz="2000">
                <a:ea typeface="Noto Sans TC" panose="020B0500000000000000" pitchFamily="34" charset="-120"/>
              </a:rPr>
              <a:t>Test samples</a:t>
            </a:r>
            <a:r>
              <a:rPr lang="zh-TW" altLang="en-US" sz="2000">
                <a:ea typeface="Noto Sans TC" panose="020B0500000000000000" pitchFamily="34" charset="-120"/>
              </a:rPr>
              <a:t>：</a:t>
            </a:r>
            <a:r>
              <a:rPr lang="en-US" altLang="zh-TW" sz="2000">
                <a:ea typeface="Noto Sans TC" panose="020B0500000000000000" pitchFamily="34" charset="-120"/>
              </a:rPr>
              <a:t>15%</a:t>
            </a:r>
            <a:r>
              <a:rPr lang="zh-TW" altLang="en-US" sz="2000">
                <a:ea typeface="Noto Sans TC" panose="020B0500000000000000" pitchFamily="34" charset="-120"/>
              </a:rPr>
              <a:t> </a:t>
            </a:r>
            <a:r>
              <a:rPr lang="en-US" altLang="zh-TW" sz="2000">
                <a:ea typeface="Noto Sans TC" panose="020B0500000000000000" pitchFamily="34" charset="-120"/>
              </a:rPr>
              <a:t>of sampes (</a:t>
            </a:r>
            <a:r>
              <a:rPr lang="zh-TW" altLang="en-US" sz="2000">
                <a:ea typeface="Noto Sans TC" panose="020B0500000000000000" pitchFamily="34" charset="-120"/>
              </a:rPr>
              <a:t>測試樣本，使用 </a:t>
            </a:r>
            <a:r>
              <a:rPr lang="en-US" altLang="zh-TW" sz="2000">
                <a:ea typeface="Noto Sans TC" panose="020B0500000000000000" pitchFamily="34" charset="-120"/>
              </a:rPr>
              <a:t>3 </a:t>
            </a:r>
            <a:r>
              <a:rPr lang="zh-TW" altLang="en-US" sz="2000">
                <a:ea typeface="Noto Sans TC" panose="020B0500000000000000" pitchFamily="34" charset="-120"/>
              </a:rPr>
              <a:t>張</a:t>
            </a:r>
            <a:r>
              <a:rPr lang="en-US" altLang="zh-TW" sz="2000">
                <a:ea typeface="Noto Sans TC" panose="020B0500000000000000" pitchFamily="34" charset="-120"/>
              </a:rPr>
              <a:t>)</a:t>
            </a:r>
          </a:p>
          <a:p>
            <a:pPr lvl="1">
              <a:lnSpc>
                <a:spcPts val="3600"/>
              </a:lnSpc>
              <a:spcBef>
                <a:spcPts val="0"/>
              </a:spcBef>
            </a:pPr>
            <a:r>
              <a:rPr lang="en-US" altLang="zh-TW" sz="2000">
                <a:ea typeface="Noto Sans TC" panose="020B0500000000000000" pitchFamily="34" charset="-120"/>
              </a:rPr>
              <a:t>Accuracy</a:t>
            </a:r>
            <a:r>
              <a:rPr lang="zh-TW" altLang="en-US" sz="2000">
                <a:ea typeface="Noto Sans TC" panose="020B0500000000000000" pitchFamily="34" charset="-120"/>
              </a:rPr>
              <a:t> </a:t>
            </a:r>
            <a:r>
              <a:rPr lang="en-US" altLang="zh-TW" sz="2000">
                <a:ea typeface="Noto Sans TC" panose="020B0500000000000000" pitchFamily="34" charset="-120"/>
              </a:rPr>
              <a:t>(</a:t>
            </a:r>
            <a:r>
              <a:rPr lang="zh-TW" altLang="en-US" sz="2000"/>
              <a:t>又稱之為 </a:t>
            </a:r>
            <a:r>
              <a:rPr lang="en-US" altLang="zh-TW" sz="2000">
                <a:ea typeface="Noto Sans TC" panose="020B0500000000000000" pitchFamily="34" charset="-120"/>
              </a:rPr>
              <a:t>Recall</a:t>
            </a:r>
            <a:r>
              <a:rPr lang="zh-TW" altLang="en-US" sz="2000">
                <a:ea typeface="Noto Sans TC" panose="020B0500000000000000" pitchFamily="34" charset="-120"/>
              </a:rPr>
              <a:t> 召回率</a:t>
            </a:r>
            <a:r>
              <a:rPr lang="en-US" altLang="zh-TW" sz="2000">
                <a:ea typeface="Noto Sans TC" panose="020B0500000000000000" pitchFamily="34" charset="-120"/>
              </a:rPr>
              <a:t>)</a:t>
            </a:r>
            <a:r>
              <a:rPr lang="zh-TW" altLang="en-US" sz="2000">
                <a:ea typeface="Noto Sans TC" panose="020B0500000000000000" pitchFamily="34" charset="-120"/>
              </a:rPr>
              <a:t>：</a:t>
            </a:r>
            <a:r>
              <a:rPr lang="en-US" altLang="zh-TW" sz="2000">
                <a:ea typeface="Noto Sans TC" panose="020B0500000000000000" pitchFamily="34" charset="-120"/>
              </a:rPr>
              <a:t>TP / Samples per Class</a:t>
            </a:r>
            <a:r>
              <a:rPr lang="zh-TW" altLang="en-US" sz="2000">
                <a:ea typeface="Noto Sans TC" panose="020B0500000000000000" pitchFamily="34" charset="-120"/>
              </a:rPr>
              <a:t> </a:t>
            </a:r>
            <a:r>
              <a:rPr lang="en-US" altLang="zh-TW" sz="2000">
                <a:ea typeface="Noto Sans TC" panose="020B0500000000000000" pitchFamily="34" charset="-120"/>
              </a:rPr>
              <a:t>(TM</a:t>
            </a:r>
            <a:r>
              <a:rPr lang="zh-TW" altLang="en-US" sz="2000">
                <a:ea typeface="Noto Sans TC" panose="020B0500000000000000" pitchFamily="34" charset="-120"/>
              </a:rPr>
              <a:t> 所採用的定義</a:t>
            </a:r>
            <a:r>
              <a:rPr lang="en-US" altLang="zh-TW" sz="2000">
                <a:ea typeface="Noto Sans TC" panose="020B0500000000000000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2365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B4ECF4-DC28-47CE-8537-9E1D0CFB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Noto Sans TC" panose="020B0500000000000000" pitchFamily="34" charset="-120"/>
              </a:rPr>
              <a:t>TM – </a:t>
            </a:r>
            <a:r>
              <a:rPr lang="zh-TW" altLang="en-US">
                <a:ea typeface="Noto Sans TC" panose="020B0500000000000000" pitchFamily="34" charset="-120"/>
              </a:rPr>
              <a:t>四種分析結果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1609EB8-F1D2-46A4-8C07-192A8E4CC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33" y="1482930"/>
            <a:ext cx="3315163" cy="197195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1CE6D71-15E6-41F1-98F5-F45DEA0AA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55" y="4134243"/>
            <a:ext cx="3372321" cy="268642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FFE77386-B074-4054-8117-03F8557EF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12" y="1482930"/>
            <a:ext cx="3200847" cy="242921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A4F52631-84D0-43F2-B2EE-5FFC7BC4A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12" y="4134243"/>
            <a:ext cx="3200847" cy="2429214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125C8520-B223-4EBC-9D53-04DA265FC557}"/>
              </a:ext>
            </a:extLst>
          </p:cNvPr>
          <p:cNvSpPr txBox="1"/>
          <p:nvPr/>
        </p:nvSpPr>
        <p:spPr>
          <a:xfrm>
            <a:off x="1518250" y="1252132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latin typeface="Consolas" panose="020B0609020204030204" pitchFamily="49" charset="0"/>
                <a:ea typeface="Noto Sans TC" panose="020B0500000000000000" pitchFamily="34" charset="-120"/>
              </a:rPr>
              <a:t>Accuracy per calss</a:t>
            </a:r>
            <a:endParaRPr lang="zh-TW" altLang="en-US"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03CABB8-B14A-4187-AC1B-D8B76ECD48AF}"/>
              </a:ext>
            </a:extLst>
          </p:cNvPr>
          <p:cNvSpPr txBox="1"/>
          <p:nvPr/>
        </p:nvSpPr>
        <p:spPr>
          <a:xfrm>
            <a:off x="1516742" y="3895651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latin typeface="Consolas" panose="020B0609020204030204" pitchFamily="49" charset="0"/>
              </a:rPr>
              <a:t>Confusion Matrix</a:t>
            </a:r>
            <a:endParaRPr lang="zh-TW" altLang="en-US">
              <a:latin typeface="Consolas" panose="020B0609020204030204" pitchFamily="49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DA6380A5-5224-4EAF-94A0-95779565B7F6}"/>
              </a:ext>
            </a:extLst>
          </p:cNvPr>
          <p:cNvSpPr txBox="1"/>
          <p:nvPr/>
        </p:nvSpPr>
        <p:spPr>
          <a:xfrm>
            <a:off x="6630839" y="1252132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latin typeface="Consolas" panose="020B0609020204030204" pitchFamily="49" charset="0"/>
                <a:ea typeface="Noto Sans TC" panose="020B0500000000000000" pitchFamily="34" charset="-120"/>
              </a:rPr>
              <a:t>Accuracy per epoch</a:t>
            </a:r>
            <a:endParaRPr lang="zh-TW" altLang="en-US"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81F1F49-D9B3-45CB-9D4C-BCFB7C136462}"/>
              </a:ext>
            </a:extLst>
          </p:cNvPr>
          <p:cNvSpPr txBox="1"/>
          <p:nvPr/>
        </p:nvSpPr>
        <p:spPr>
          <a:xfrm>
            <a:off x="6630839" y="3895651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latin typeface="Consolas" panose="020B0609020204030204" pitchFamily="49" charset="0"/>
              </a:rPr>
              <a:t>Loss per epoch</a:t>
            </a:r>
            <a:endParaRPr lang="zh-TW" altLang="en-US">
              <a:latin typeface="Consolas" panose="020B0609020204030204" pitchFamily="49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580794F-0370-4E02-B90B-EA561E936D67}"/>
              </a:ext>
            </a:extLst>
          </p:cNvPr>
          <p:cNvSpPr txBox="1"/>
          <p:nvPr/>
        </p:nvSpPr>
        <p:spPr>
          <a:xfrm>
            <a:off x="7120890" y="536446"/>
            <a:ext cx="436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Accuracy = TP / Samples per Class</a:t>
            </a:r>
            <a:endParaRPr lang="zh-TW" altLang="en-US">
              <a:solidFill>
                <a:srgbClr val="FF00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2777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EA7D92F9-7080-425B-BD63-9D5E36E5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Confusion Matrix of TM</a:t>
            </a:r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36BC617-145A-4B80-9ABB-1F3EC9D3E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4" y="1077913"/>
            <a:ext cx="10668909" cy="5318125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08825FF-D2C5-472F-B214-0AC4C59BC8B3}"/>
              </a:ext>
            </a:extLst>
          </p:cNvPr>
          <p:cNvSpPr/>
          <p:nvPr/>
        </p:nvSpPr>
        <p:spPr>
          <a:xfrm>
            <a:off x="3899141" y="1975450"/>
            <a:ext cx="1584000" cy="36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999945-033E-4CF4-AE75-4D2499AA7FF9}"/>
              </a:ext>
            </a:extLst>
          </p:cNvPr>
          <p:cNvSpPr/>
          <p:nvPr/>
        </p:nvSpPr>
        <p:spPr>
          <a:xfrm>
            <a:off x="9460303" y="3154394"/>
            <a:ext cx="1245078" cy="2746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BD663D9-9FBF-4EC6-8CD0-9569D63F45F4}"/>
              </a:ext>
            </a:extLst>
          </p:cNvPr>
          <p:cNvSpPr/>
          <p:nvPr/>
        </p:nvSpPr>
        <p:spPr>
          <a:xfrm>
            <a:off x="9353911" y="1926851"/>
            <a:ext cx="1515372" cy="1779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6AEA0A7-0F93-4011-83A3-F02FD4786237}"/>
              </a:ext>
            </a:extLst>
          </p:cNvPr>
          <p:cNvSpPr txBox="1"/>
          <p:nvPr/>
        </p:nvSpPr>
        <p:spPr>
          <a:xfrm>
            <a:off x="765514" y="6392133"/>
            <a:ext cx="750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Confusion Matrix</a:t>
            </a:r>
            <a:r>
              <a:rPr lang="zh-TW" altLang="en-US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：檢查模型與測試的詳細結果，以修正 </a:t>
            </a:r>
            <a:r>
              <a:rPr lang="en-US" altLang="zh-TW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Accuracy</a:t>
            </a:r>
            <a:r>
              <a:rPr lang="zh-TW" altLang="en-US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。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7608341-79C6-4204-A58B-45E62AA4FCAF}"/>
              </a:ext>
            </a:extLst>
          </p:cNvPr>
          <p:cNvSpPr txBox="1"/>
          <p:nvPr/>
        </p:nvSpPr>
        <p:spPr>
          <a:xfrm>
            <a:off x="3793140" y="166767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混淆的訓練樣本</a:t>
            </a:r>
          </a:p>
        </p:txBody>
      </p:sp>
    </p:spTree>
    <p:extLst>
      <p:ext uri="{BB962C8B-B14F-4D97-AF65-F5344CB8AC3E}">
        <p14:creationId xmlns:p14="http://schemas.microsoft.com/office/powerpoint/2010/main" val="3149630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C77F8F-CF7A-4240-9EC4-449A08A5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Conclusion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A3C4A1-F464-4BD5-954C-86E19204C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由一般型的 </a:t>
            </a:r>
            <a:r>
              <a:rPr lang="en-US" altLang="zh-TW"/>
              <a:t>Confusion Matrix</a:t>
            </a:r>
            <a:r>
              <a:rPr lang="zh-TW" altLang="en-US"/>
              <a:t>，衍生許多的應用參數。</a:t>
            </a:r>
            <a:endParaRPr lang="en-US" altLang="zh-TW"/>
          </a:p>
          <a:p>
            <a:pPr lvl="1"/>
            <a:r>
              <a:rPr lang="zh-TW" altLang="en-US"/>
              <a:t>可視情況採用或修正參數。</a:t>
            </a:r>
            <a:endParaRPr lang="en-US" altLang="zh-TW"/>
          </a:p>
          <a:p>
            <a:pPr lvl="1"/>
            <a:r>
              <a:rPr lang="zh-TW" altLang="en-US"/>
              <a:t>訓練模型時，可供參考與除錯。</a:t>
            </a:r>
            <a:endParaRPr lang="en-US" altLang="zh-TW"/>
          </a:p>
          <a:p>
            <a:r>
              <a:rPr lang="zh-TW" altLang="en-US"/>
              <a:t>參考資料</a:t>
            </a:r>
            <a:endParaRPr lang="en-US" altLang="zh-TW"/>
          </a:p>
          <a:p>
            <a:pPr lvl="1"/>
            <a:r>
              <a:rPr lang="en-US" altLang="zh-TW">
                <a:hlinkClick r:id="rId2"/>
              </a:rPr>
              <a:t>https://www.ycc.idv.tw/confusion-matrix.html</a:t>
            </a:r>
            <a:endParaRPr lang="en-US" altLang="zh-TW"/>
          </a:p>
          <a:p>
            <a:pPr lvl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6532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87D9EA-1684-4E7A-9E4B-CC42AEEE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Outline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D0036E-4F8E-4DFF-9C27-C9383F829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TM</a:t>
            </a:r>
            <a:r>
              <a:rPr lang="zh-TW" altLang="en-US"/>
              <a:t> 平臺訓練模型</a:t>
            </a:r>
          </a:p>
          <a:p>
            <a:r>
              <a:rPr lang="zh-TW" altLang="en-US">
                <a:solidFill>
                  <a:srgbClr val="FFFF00"/>
                </a:solidFill>
              </a:rPr>
              <a:t>下載模型</a:t>
            </a:r>
          </a:p>
          <a:p>
            <a:r>
              <a:rPr lang="zh-TW" altLang="en-US"/>
              <a:t>在 </a:t>
            </a:r>
            <a:r>
              <a:rPr lang="en-US" altLang="zh-TW"/>
              <a:t>Python</a:t>
            </a:r>
            <a:r>
              <a:rPr lang="zh-TW" altLang="en-US"/>
              <a:t> 中應用模型，使用 </a:t>
            </a:r>
            <a:r>
              <a:rPr lang="en-US" altLang="zh-TW"/>
              <a:t>Webcam</a:t>
            </a:r>
            <a:r>
              <a:rPr lang="zh-TW" altLang="en-US"/>
              <a:t> 即時分析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844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C77F8F-CF7A-4240-9EC4-449A08A5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下載模型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33B877D-AAB7-6964-2AD3-7A8A62476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2" y="1111623"/>
            <a:ext cx="6891447" cy="327999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60ECCA6-A363-7A27-F64F-D5093907D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4817" y="2332100"/>
            <a:ext cx="8298982" cy="423840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51B0FD5-D4A8-39AE-CA2F-8CCB3042C97E}"/>
              </a:ext>
            </a:extLst>
          </p:cNvPr>
          <p:cNvSpPr/>
          <p:nvPr/>
        </p:nvSpPr>
        <p:spPr>
          <a:xfrm>
            <a:off x="5463229" y="1454871"/>
            <a:ext cx="1242371" cy="2394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4FA79D3-1641-32D7-7712-3E8B3A5BAF80}"/>
              </a:ext>
            </a:extLst>
          </p:cNvPr>
          <p:cNvSpPr/>
          <p:nvPr/>
        </p:nvSpPr>
        <p:spPr>
          <a:xfrm>
            <a:off x="5463229" y="3720353"/>
            <a:ext cx="354866" cy="206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C85EF38-036B-A322-CFDA-F50C6C107EE0}"/>
              </a:ext>
            </a:extLst>
          </p:cNvPr>
          <p:cNvSpPr/>
          <p:nvPr/>
        </p:nvSpPr>
        <p:spPr>
          <a:xfrm>
            <a:off x="6462104" y="3711387"/>
            <a:ext cx="879990" cy="215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5155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87D9EA-1684-4E7A-9E4B-CC42AEEE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Outline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D0036E-4F8E-4DFF-9C27-C9383F829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TM</a:t>
            </a:r>
            <a:r>
              <a:rPr lang="zh-TW" altLang="en-US"/>
              <a:t> 平臺訓練模型</a:t>
            </a:r>
          </a:p>
          <a:p>
            <a:r>
              <a:rPr lang="zh-TW" altLang="en-US"/>
              <a:t>下載模型</a:t>
            </a:r>
          </a:p>
          <a:p>
            <a:r>
              <a:rPr lang="zh-TW" altLang="en-US">
                <a:solidFill>
                  <a:srgbClr val="FFFF00"/>
                </a:solidFill>
              </a:rPr>
              <a:t>在 </a:t>
            </a:r>
            <a:r>
              <a:rPr lang="en-US" altLang="zh-TW">
                <a:solidFill>
                  <a:srgbClr val="FFFF00"/>
                </a:solidFill>
              </a:rPr>
              <a:t>Python</a:t>
            </a:r>
            <a:r>
              <a:rPr lang="zh-TW" altLang="en-US">
                <a:solidFill>
                  <a:srgbClr val="FFFF00"/>
                </a:solidFill>
              </a:rPr>
              <a:t> 中應用模型，使用 </a:t>
            </a:r>
            <a:r>
              <a:rPr lang="en-US" altLang="zh-TW">
                <a:solidFill>
                  <a:srgbClr val="FFFF00"/>
                </a:solidFill>
              </a:rPr>
              <a:t>Webcam</a:t>
            </a:r>
            <a:r>
              <a:rPr lang="zh-TW" altLang="en-US">
                <a:solidFill>
                  <a:srgbClr val="FFFF00"/>
                </a:solidFill>
              </a:rPr>
              <a:t> 即時分析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01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C77F8F-CF7A-4240-9EC4-449A08A5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所需 </a:t>
            </a:r>
            <a:r>
              <a:rPr lang="en-US" altLang="zh-TW"/>
              <a:t>Python </a:t>
            </a:r>
            <a:r>
              <a:rPr lang="zh-TW" altLang="en-US"/>
              <a:t>的模組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252B561-03A6-FD32-9680-BDEE941DC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opencv</a:t>
            </a:r>
          </a:p>
          <a:p>
            <a:pPr lvl="1"/>
            <a:r>
              <a:rPr lang="zh-TW" altLang="en-US"/>
              <a:t>請參考前面上課講義。</a:t>
            </a:r>
            <a:endParaRPr lang="en-US" altLang="zh-TW"/>
          </a:p>
          <a:p>
            <a:r>
              <a:rPr lang="en-US" altLang="zh-TW"/>
              <a:t>tensorflow</a:t>
            </a:r>
          </a:p>
          <a:p>
            <a:pPr lvl="1"/>
            <a:r>
              <a:rPr lang="en-US" altLang="zh-TW"/>
              <a:t>pip install tensorflow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236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87D9EA-1684-4E7A-9E4B-CC42AEEE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Outline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D0036E-4F8E-4DFF-9C27-C9383F829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solidFill>
                  <a:srgbClr val="FFFF00"/>
                </a:solidFill>
              </a:rPr>
              <a:t>TM</a:t>
            </a:r>
            <a:r>
              <a:rPr lang="zh-TW" altLang="en-US">
                <a:solidFill>
                  <a:srgbClr val="FFFF00"/>
                </a:solidFill>
              </a:rPr>
              <a:t> 平臺訓練模型</a:t>
            </a:r>
          </a:p>
          <a:p>
            <a:r>
              <a:rPr lang="zh-TW" altLang="en-US"/>
              <a:t>下載模型</a:t>
            </a:r>
          </a:p>
          <a:p>
            <a:r>
              <a:rPr lang="zh-TW" altLang="en-US"/>
              <a:t>在 </a:t>
            </a:r>
            <a:r>
              <a:rPr lang="en-US" altLang="zh-TW"/>
              <a:t>Python</a:t>
            </a:r>
            <a:r>
              <a:rPr lang="zh-TW" altLang="en-US"/>
              <a:t> 中應用模型，使用 </a:t>
            </a:r>
            <a:r>
              <a:rPr lang="en-US" altLang="zh-TW"/>
              <a:t>Webcam</a:t>
            </a:r>
            <a:r>
              <a:rPr lang="zh-TW" altLang="en-US"/>
              <a:t> 即時分析</a:t>
            </a:r>
          </a:p>
        </p:txBody>
      </p:sp>
    </p:spTree>
    <p:extLst>
      <p:ext uri="{BB962C8B-B14F-4D97-AF65-F5344CB8AC3E}">
        <p14:creationId xmlns:p14="http://schemas.microsoft.com/office/powerpoint/2010/main" val="9586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19" y="3105834"/>
            <a:ext cx="8264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整合專案：使用 </a:t>
            </a: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Webcam </a:t>
            </a: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即時分析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897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Demo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2153920" y="3965601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sz="36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converted_keras</a:t>
            </a:r>
            <a:endParaRPr lang="zh-TW" altLang="en-US" sz="3600" b="0" i="0" u="none" strike="noStrike" baseline="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76F5AC4-56C5-4481-9B91-3C40CB97AAE6}"/>
              </a:ext>
            </a:extLst>
          </p:cNvPr>
          <p:cNvSpPr txBox="1"/>
          <p:nvPr/>
        </p:nvSpPr>
        <p:spPr>
          <a:xfrm>
            <a:off x="2153920" y="4719510"/>
            <a:ext cx="7884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請參考資料夾內的程式碼</a:t>
            </a:r>
          </a:p>
        </p:txBody>
      </p:sp>
    </p:spTree>
    <p:extLst>
      <p:ext uri="{BB962C8B-B14F-4D97-AF65-F5344CB8AC3E}">
        <p14:creationId xmlns:p14="http://schemas.microsoft.com/office/powerpoint/2010/main" val="19671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CBCE98-708B-0816-E29A-C1FA7D9A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Teachable Machine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ACE1FE-F56B-EB50-A45C-67D43B91B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>
                <a:ea typeface="Noto Sans TC" panose="020B0500000000000000" pitchFamily="34" charset="-120"/>
              </a:rPr>
              <a:t>Teachable Machine</a:t>
            </a:r>
            <a:r>
              <a:rPr lang="zh-TW" altLang="en-US">
                <a:ea typeface="Noto Sans TC" panose="020B0500000000000000" pitchFamily="34" charset="-120"/>
              </a:rPr>
              <a:t>（以下簡稱 </a:t>
            </a:r>
            <a:r>
              <a:rPr lang="en-US" altLang="zh-TW">
                <a:ea typeface="Noto Sans TC" panose="020B0500000000000000" pitchFamily="34" charset="-120"/>
              </a:rPr>
              <a:t>TM</a:t>
            </a:r>
            <a:r>
              <a:rPr lang="zh-TW" altLang="en-US">
                <a:ea typeface="Noto Sans TC" panose="020B0500000000000000" pitchFamily="34" charset="-120"/>
              </a:rPr>
              <a:t>）是 </a:t>
            </a:r>
            <a:r>
              <a:rPr lang="en-US" altLang="zh-TW">
                <a:ea typeface="Noto Sans TC" panose="020B0500000000000000" pitchFamily="34" charset="-120"/>
              </a:rPr>
              <a:t>Google</a:t>
            </a:r>
            <a:r>
              <a:rPr lang="zh-TW" altLang="en-US">
                <a:ea typeface="Noto Sans TC" panose="020B0500000000000000" pitchFamily="34" charset="-120"/>
              </a:rPr>
              <a:t> 推出的平台，</a:t>
            </a:r>
            <a:r>
              <a:rPr lang="en-US" altLang="zh-TW">
                <a:ea typeface="Noto Sans TC" panose="020B0500000000000000" pitchFamily="34" charset="-120"/>
              </a:rPr>
              <a:t>Google</a:t>
            </a:r>
            <a:r>
              <a:rPr lang="zh-TW" altLang="en-US">
                <a:ea typeface="Noto Sans TC" panose="020B0500000000000000" pitchFamily="34" charset="-120"/>
              </a:rPr>
              <a:t> 的強項是肢體辨識，但 </a:t>
            </a:r>
            <a:r>
              <a:rPr lang="en-US" altLang="zh-TW">
                <a:ea typeface="Noto Sans TC" panose="020B0500000000000000" pitchFamily="34" charset="-120"/>
              </a:rPr>
              <a:t>Google</a:t>
            </a:r>
            <a:r>
              <a:rPr lang="zh-TW" altLang="en-US">
                <a:ea typeface="Noto Sans TC" panose="020B0500000000000000" pitchFamily="34" charset="-120"/>
              </a:rPr>
              <a:t> 目前只能做分類器。</a:t>
            </a:r>
            <a:endParaRPr lang="en-US" altLang="zh-TW">
              <a:ea typeface="Noto Sans TC" panose="020B0500000000000000" pitchFamily="34" charset="-120"/>
            </a:endParaRPr>
          </a:p>
          <a:p>
            <a:pPr algn="just"/>
            <a:r>
              <a:rPr lang="zh-TW" altLang="en-US">
                <a:ea typeface="Noto Sans TC" panose="020B0500000000000000" pitchFamily="34" charset="-120"/>
              </a:rPr>
              <a:t>採用 </a:t>
            </a:r>
            <a:r>
              <a:rPr lang="en-US" altLang="zh-TW">
                <a:ea typeface="Noto Sans TC" panose="020B0500000000000000" pitchFamily="34" charset="-120"/>
              </a:rPr>
              <a:t>Tensorflow </a:t>
            </a:r>
            <a:r>
              <a:rPr lang="zh-TW" altLang="en-US">
                <a:ea typeface="Noto Sans TC" panose="020B0500000000000000" pitchFamily="34" charset="-120"/>
              </a:rPr>
              <a:t>的 </a:t>
            </a:r>
            <a:r>
              <a:rPr lang="en-US" altLang="zh-TW">
                <a:ea typeface="Noto Sans TC" panose="020B0500000000000000" pitchFamily="34" charset="-120"/>
              </a:rPr>
              <a:t>keras </a:t>
            </a:r>
            <a:r>
              <a:rPr lang="zh-TW" altLang="en-US">
                <a:ea typeface="Noto Sans TC" panose="020B0500000000000000" pitchFamily="34" charset="-120"/>
              </a:rPr>
              <a:t>的神經網路模型。</a:t>
            </a:r>
            <a:endParaRPr lang="en-US" altLang="zh-TW">
              <a:ea typeface="Noto Sans TC" panose="020B0500000000000000" pitchFamily="34" charset="-120"/>
            </a:endParaRPr>
          </a:p>
          <a:p>
            <a:pPr algn="just"/>
            <a:endParaRPr lang="zh-TW" altLang="en-US"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410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87B001-79EF-4A86-9C35-447CE103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Noto Sans TC" panose="020B0500000000000000" pitchFamily="34" charset="-120"/>
              </a:rPr>
              <a:t>Google Teachable Machine</a:t>
            </a:r>
            <a:endParaRPr lang="zh-TW" altLang="en-US">
              <a:ea typeface="Noto Sans TC" panose="020B0500000000000000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8427B3-2A2A-4423-9A42-62436E4A6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  <a:spcBef>
                <a:spcPts val="0"/>
              </a:spcBef>
            </a:pPr>
            <a:r>
              <a:rPr lang="zh-TW" altLang="en-US" sz="2400">
                <a:ea typeface="Noto Sans TC" panose="020B0500000000000000" pitchFamily="34" charset="-120"/>
              </a:rPr>
              <a:t>官網：</a:t>
            </a:r>
            <a:r>
              <a:rPr lang="en-US" altLang="zh-TW" sz="2400">
                <a:ea typeface="Noto Sans TC" panose="020B0500000000000000" pitchFamily="34" charset="-120"/>
                <a:hlinkClick r:id="rId2"/>
              </a:rPr>
              <a:t>https://teachablemachine.withgoogle.com/</a:t>
            </a:r>
            <a:endParaRPr lang="en-US" altLang="zh-TW" sz="2400">
              <a:ea typeface="Noto Sans TC" panose="020B0500000000000000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C964E1-70D2-4890-8480-6DC1999D7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11" y="1788412"/>
            <a:ext cx="9767977" cy="486903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F1606B3-DBBA-4D3D-A648-53580DE436C3}"/>
              </a:ext>
            </a:extLst>
          </p:cNvPr>
          <p:cNvSpPr txBox="1"/>
          <p:nvPr/>
        </p:nvSpPr>
        <p:spPr>
          <a:xfrm>
            <a:off x="4267839" y="499393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影像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E9BFFDC-055F-444B-A877-938187DC07D3}"/>
              </a:ext>
            </a:extLst>
          </p:cNvPr>
          <p:cNvSpPr txBox="1"/>
          <p:nvPr/>
        </p:nvSpPr>
        <p:spPr>
          <a:xfrm>
            <a:off x="5824129" y="499393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聲音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BD6CCA4-B042-4762-A6F9-9C546189D931}"/>
              </a:ext>
            </a:extLst>
          </p:cNvPr>
          <p:cNvSpPr txBox="1"/>
          <p:nvPr/>
        </p:nvSpPr>
        <p:spPr>
          <a:xfrm>
            <a:off x="7380419" y="499393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姿態</a:t>
            </a:r>
          </a:p>
        </p:txBody>
      </p:sp>
    </p:spTree>
    <p:extLst>
      <p:ext uri="{BB962C8B-B14F-4D97-AF65-F5344CB8AC3E}">
        <p14:creationId xmlns:p14="http://schemas.microsoft.com/office/powerpoint/2010/main" val="124383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14660EF0-B182-EFBF-5AB7-0AF1C2EC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Step 1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r>
              <a:rPr lang="zh-TW" altLang="en-US"/>
              <a:t>加入資料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0BA432F-B0E4-551F-1830-4D557283E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/>
              <a:t>在此頁面中可以看到整個流程只有三個步驟：</a:t>
            </a:r>
            <a:r>
              <a:rPr lang="en-US" altLang="zh-TW" sz="2400"/>
              <a:t>1. </a:t>
            </a:r>
            <a:r>
              <a:rPr lang="zh-TW" altLang="en-US" sz="2400"/>
              <a:t>資料  </a:t>
            </a:r>
            <a:r>
              <a:rPr lang="en-US" altLang="zh-TW" sz="2400"/>
              <a:t>2. </a:t>
            </a:r>
            <a:r>
              <a:rPr lang="zh-TW" altLang="en-US" sz="2400"/>
              <a:t>訓練  </a:t>
            </a:r>
            <a:r>
              <a:rPr lang="en-US" altLang="zh-TW" sz="2400"/>
              <a:t>3. </a:t>
            </a:r>
            <a:r>
              <a:rPr lang="zh-TW" altLang="en-US" sz="2400"/>
              <a:t>預測。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012268E-EDF6-A695-23B3-6EF9B85B2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9109" y="1705952"/>
            <a:ext cx="9533780" cy="486903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88FFA4E-EA48-A99E-24A5-F17E8E0E6CF3}"/>
              </a:ext>
            </a:extLst>
          </p:cNvPr>
          <p:cNvSpPr/>
          <p:nvPr/>
        </p:nvSpPr>
        <p:spPr>
          <a:xfrm>
            <a:off x="3101789" y="2196353"/>
            <a:ext cx="2877670" cy="40072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75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14660EF0-B182-EFBF-5AB7-0AF1C2EC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Step 2</a:t>
            </a:r>
            <a:r>
              <a:rPr lang="zh-TW" altLang="en-US"/>
              <a:t>：訓練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0BA432F-B0E4-551F-1830-4D557283E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ts val="2800"/>
              </a:lnSpc>
              <a:spcBef>
                <a:spcPts val="0"/>
              </a:spcBef>
            </a:pPr>
            <a:r>
              <a:rPr lang="zh-TW" altLang="en-US" sz="2200"/>
              <a:t>點選 </a:t>
            </a:r>
            <a:r>
              <a:rPr lang="en-US" altLang="zh-TW" sz="2200"/>
              <a:t>Andvance </a:t>
            </a:r>
            <a:r>
              <a:rPr lang="zh-TW" altLang="en-US" sz="2200"/>
              <a:t>進階，可以看到有 </a:t>
            </a:r>
            <a:r>
              <a:rPr lang="en-US" altLang="zh-TW" sz="2200"/>
              <a:t>Epochs</a:t>
            </a:r>
            <a:r>
              <a:rPr lang="zh-TW" altLang="en-US" sz="2200"/>
              <a:t> </a:t>
            </a:r>
            <a:r>
              <a:rPr lang="en-US" altLang="zh-TW" sz="2200"/>
              <a:t>(</a:t>
            </a:r>
            <a:r>
              <a:rPr lang="zh-TW" altLang="en-US" sz="2200"/>
              <a:t>世代</a:t>
            </a:r>
            <a:r>
              <a:rPr lang="en-US" altLang="zh-TW" sz="2200"/>
              <a:t>)</a:t>
            </a:r>
            <a:r>
              <a:rPr lang="zh-TW" altLang="en-US" sz="2200"/>
              <a:t>：</a:t>
            </a:r>
            <a:r>
              <a:rPr lang="en-US" altLang="zh-TW" sz="2200"/>
              <a:t>50</a:t>
            </a:r>
            <a:r>
              <a:rPr lang="zh-TW" altLang="en-US" sz="2200"/>
              <a:t>、</a:t>
            </a:r>
            <a:r>
              <a:rPr lang="en-US" altLang="zh-TW" sz="2200"/>
              <a:t>Batch Size</a:t>
            </a:r>
            <a:r>
              <a:rPr lang="zh-TW" altLang="en-US" sz="2200"/>
              <a:t> </a:t>
            </a:r>
            <a:r>
              <a:rPr lang="en-US" altLang="zh-TW" sz="2200"/>
              <a:t>(</a:t>
            </a:r>
            <a:r>
              <a:rPr lang="zh-TW" altLang="en-US" sz="2200"/>
              <a:t>批次</a:t>
            </a:r>
            <a:r>
              <a:rPr lang="en-US" altLang="zh-TW" sz="2200"/>
              <a:t>)</a:t>
            </a:r>
            <a:r>
              <a:rPr lang="zh-TW" altLang="en-US" sz="2200"/>
              <a:t>：</a:t>
            </a:r>
            <a:r>
              <a:rPr lang="en-US" altLang="zh-TW" sz="2200"/>
              <a:t>16</a:t>
            </a:r>
            <a:r>
              <a:rPr lang="zh-TW" altLang="en-US" sz="2200"/>
              <a:t>、</a:t>
            </a:r>
            <a:r>
              <a:rPr lang="en-US" altLang="zh-TW" sz="2200"/>
              <a:t>Learning Rate</a:t>
            </a:r>
            <a:r>
              <a:rPr lang="zh-TW" altLang="en-US" sz="2200"/>
              <a:t> </a:t>
            </a:r>
            <a:r>
              <a:rPr lang="en-US" altLang="zh-TW" sz="2200"/>
              <a:t>(</a:t>
            </a:r>
            <a:r>
              <a:rPr lang="zh-TW" altLang="en-US" sz="2200"/>
              <a:t>學習率</a:t>
            </a:r>
            <a:r>
              <a:rPr lang="en-US" altLang="zh-TW" sz="2200"/>
              <a:t>)</a:t>
            </a:r>
            <a:r>
              <a:rPr lang="zh-TW" altLang="en-US" sz="2200"/>
              <a:t>：</a:t>
            </a:r>
            <a:r>
              <a:rPr lang="en-US" altLang="zh-TW" sz="2200"/>
              <a:t>0.001</a:t>
            </a:r>
            <a:r>
              <a:rPr lang="zh-TW" altLang="en-US" sz="2200"/>
              <a:t>，一般來說，如果不是太複雜的東西，這三個選項可以不用調整。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012268E-EDF6-A695-23B3-6EF9B85B2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6508" y="2338551"/>
            <a:ext cx="8298982" cy="423840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7F1EF6D-C2F1-D3E0-642E-68C22CB9ECA3}"/>
              </a:ext>
            </a:extLst>
          </p:cNvPr>
          <p:cNvSpPr/>
          <p:nvPr/>
        </p:nvSpPr>
        <p:spPr>
          <a:xfrm>
            <a:off x="6221507" y="3908612"/>
            <a:ext cx="905434" cy="15419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624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16FF904B-2A08-8DDF-7020-0B3BAB66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Step 3</a:t>
            </a:r>
            <a:r>
              <a:rPr lang="zh-TW" altLang="en-US"/>
              <a:t>：預測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93959B-D999-EC40-8307-A482F5333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/>
              <a:t>完成後，會開啟預覽視窗，讓你測試辨識效果。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F72A7F5-F2AC-08AA-454A-B52BFE2AA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9109" y="1705952"/>
            <a:ext cx="9533780" cy="486903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B353BCA-6A16-20F6-D36F-317D61283439}"/>
              </a:ext>
            </a:extLst>
          </p:cNvPr>
          <p:cNvSpPr/>
          <p:nvPr/>
        </p:nvSpPr>
        <p:spPr>
          <a:xfrm>
            <a:off x="7557248" y="2393577"/>
            <a:ext cx="1461246" cy="342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922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16FF904B-2A08-8DDF-7020-0B3BAB66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分析結果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93959B-D999-EC40-8307-A482F5333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ts val="2800"/>
              </a:lnSpc>
              <a:spcBef>
                <a:spcPts val="0"/>
              </a:spcBef>
            </a:pPr>
            <a:r>
              <a:rPr lang="zh-TW" altLang="en-US" sz="2200"/>
              <a:t>如果想看更細部的模型學習過程，可以點選 </a:t>
            </a:r>
            <a:r>
              <a:rPr lang="en-US" altLang="zh-TW" sz="2200"/>
              <a:t>Under the hood </a:t>
            </a:r>
            <a:r>
              <a:rPr lang="zh-TW" altLang="en-US" sz="2200"/>
              <a:t>查看，這是混淆矩陣，可以查看錯誤分佈。</a:t>
            </a:r>
          </a:p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4A7A3AC-5A2E-6EB3-306F-DEFB9A55A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3995" y="1918447"/>
            <a:ext cx="9104009" cy="464954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DE31E14-798E-D4B3-D6F1-47EAB9B01854}"/>
              </a:ext>
            </a:extLst>
          </p:cNvPr>
          <p:cNvSpPr/>
          <p:nvPr/>
        </p:nvSpPr>
        <p:spPr>
          <a:xfrm>
            <a:off x="6221506" y="5100918"/>
            <a:ext cx="1021976" cy="242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6A22D4D-3F5C-F3FA-9A9C-14C86B8546EB}"/>
              </a:ext>
            </a:extLst>
          </p:cNvPr>
          <p:cNvSpPr/>
          <p:nvPr/>
        </p:nvSpPr>
        <p:spPr>
          <a:xfrm>
            <a:off x="8615083" y="2008094"/>
            <a:ext cx="1936376" cy="44823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00C6301E-C4DE-B57D-590A-C54E1C48B1E1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7243482" y="4276165"/>
            <a:ext cx="1371601" cy="9457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2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022462" y="3105834"/>
            <a:ext cx="8147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混淆矩陣 </a:t>
            </a: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(Confusion Matrix)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2023289" y="3965601"/>
            <a:ext cx="8147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28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用來評估模型好壞常見的方法</a:t>
            </a:r>
            <a:endParaRPr lang="zh-TW" altLang="en-US" sz="400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876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17865</TotalTime>
  <Words>861</Words>
  <Application>Microsoft Office PowerPoint</Application>
  <PresentationFormat>寬螢幕</PresentationFormat>
  <Paragraphs>111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Noto Sans CJK TC Light</vt:lpstr>
      <vt:lpstr>Noto Sans CJK TC Regular</vt:lpstr>
      <vt:lpstr>Noto Sans TC</vt:lpstr>
      <vt:lpstr>Arial</vt:lpstr>
      <vt:lpstr>Calibri</vt:lpstr>
      <vt:lpstr>Consolas</vt:lpstr>
      <vt:lpstr>Raleway</vt:lpstr>
      <vt:lpstr>Wingdings</vt:lpstr>
      <vt:lpstr>2_Office 佈景主題</vt:lpstr>
      <vt:lpstr>Chapter 4：TM X Confusion Matrix</vt:lpstr>
      <vt:lpstr>Outline</vt:lpstr>
      <vt:lpstr>Teachable Machine</vt:lpstr>
      <vt:lpstr>Google Teachable Machine</vt:lpstr>
      <vt:lpstr>Step 1：加入資料</vt:lpstr>
      <vt:lpstr>Step 2：訓練</vt:lpstr>
      <vt:lpstr>Step 3：預測</vt:lpstr>
      <vt:lpstr>分析結果</vt:lpstr>
      <vt:lpstr>PowerPoint 簡報</vt:lpstr>
      <vt:lpstr>一般型的 Confusion Matrix (1/2)</vt:lpstr>
      <vt:lpstr>一般型的 Confusion Matrix (2/2)</vt:lpstr>
      <vt:lpstr>TM 用的名詞解釋</vt:lpstr>
      <vt:lpstr>TM – 四種分析結果</vt:lpstr>
      <vt:lpstr>Confusion Matrix of TM</vt:lpstr>
      <vt:lpstr>Conclusion</vt:lpstr>
      <vt:lpstr>Outline</vt:lpstr>
      <vt:lpstr>下載模型</vt:lpstr>
      <vt:lpstr>Outline</vt:lpstr>
      <vt:lpstr>所需 Python 的模組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邱裕雄</dc:creator>
  <cp:lastModifiedBy>allwow</cp:lastModifiedBy>
  <cp:revision>1971</cp:revision>
  <dcterms:created xsi:type="dcterms:W3CDTF">2016-10-10T14:48:34Z</dcterms:created>
  <dcterms:modified xsi:type="dcterms:W3CDTF">2022-06-06T14:06:16Z</dcterms:modified>
</cp:coreProperties>
</file>